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60" r:id="rId5"/>
    <p:sldId id="339" r:id="rId6"/>
    <p:sldId id="338" r:id="rId7"/>
    <p:sldId id="340" r:id="rId8"/>
    <p:sldId id="341" r:id="rId9"/>
    <p:sldId id="342" r:id="rId10"/>
    <p:sldId id="298" r:id="rId11"/>
    <p:sldId id="263" r:id="rId12"/>
    <p:sldId id="337" r:id="rId13"/>
    <p:sldId id="290" r:id="rId14"/>
    <p:sldId id="299" r:id="rId15"/>
    <p:sldId id="270" r:id="rId16"/>
    <p:sldId id="300" r:id="rId17"/>
    <p:sldId id="272" r:id="rId18"/>
    <p:sldId id="343" r:id="rId19"/>
    <p:sldId id="273" r:id="rId20"/>
    <p:sldId id="32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4DAD4-8AE8-47D9-B1C7-7D9AAF2E43E0}" type="datetimeFigureOut">
              <a:rPr lang="zh-CN" altLang="en-US" smtClean="0"/>
              <a:t>2019/7/1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98CEF3-304D-4B26-AD1B-4DE510E2991C}" type="slidenum">
              <a:rPr lang="zh-CN" altLang="en-US" smtClean="0"/>
              <a:t>‹#›</a:t>
            </a:fld>
            <a:endParaRPr lang="zh-CN" altLang="en-US"/>
          </a:p>
        </p:txBody>
      </p:sp>
    </p:spTree>
    <p:extLst>
      <p:ext uri="{BB962C8B-B14F-4D97-AF65-F5344CB8AC3E}">
        <p14:creationId xmlns:p14="http://schemas.microsoft.com/office/powerpoint/2010/main" val="4204743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a:t>
            </a:fld>
            <a:endParaRPr lang="zh-CN" altLang="en-US"/>
          </a:p>
        </p:txBody>
      </p:sp>
    </p:spTree>
    <p:extLst>
      <p:ext uri="{BB962C8B-B14F-4D97-AF65-F5344CB8AC3E}">
        <p14:creationId xmlns:p14="http://schemas.microsoft.com/office/powerpoint/2010/main" val="364322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过渡页，直接在文本框内修改文字，动画效果不会影响</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10</a:t>
            </a:fld>
            <a:endParaRPr lang="zh-CN" altLang="en-US"/>
          </a:p>
        </p:txBody>
      </p:sp>
    </p:spTree>
    <p:extLst>
      <p:ext uri="{BB962C8B-B14F-4D97-AF65-F5344CB8AC3E}">
        <p14:creationId xmlns:p14="http://schemas.microsoft.com/office/powerpoint/2010/main" val="350504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11</a:t>
            </a:fld>
            <a:endParaRPr lang="zh-CN" altLang="en-US"/>
          </a:p>
        </p:txBody>
      </p:sp>
    </p:spTree>
    <p:extLst>
      <p:ext uri="{BB962C8B-B14F-4D97-AF65-F5344CB8AC3E}">
        <p14:creationId xmlns:p14="http://schemas.microsoft.com/office/powerpoint/2010/main" val="4125704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团队成员介绍，修改见下页，如果有疑问可以联系我们，小美</a:t>
            </a:r>
            <a:r>
              <a:rPr lang="en-US" altLang="zh-CN" sz="1200" dirty="0"/>
              <a:t>QQ237485059</a:t>
            </a:r>
            <a:r>
              <a:rPr lang="en-US" altLang="zh-CN" sz="1200" baseline="0" dirty="0"/>
              <a:t> </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12</a:t>
            </a:fld>
            <a:endParaRPr lang="zh-CN" altLang="en-US"/>
          </a:p>
        </p:txBody>
      </p:sp>
    </p:spTree>
    <p:extLst>
      <p:ext uri="{BB962C8B-B14F-4D97-AF65-F5344CB8AC3E}">
        <p14:creationId xmlns:p14="http://schemas.microsoft.com/office/powerpoint/2010/main" val="111944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计划四项的逻辑页，可以为四项文本排版展示</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13</a:t>
            </a:fld>
            <a:endParaRPr lang="zh-CN" altLang="en-US"/>
          </a:p>
        </p:txBody>
      </p:sp>
    </p:spTree>
    <p:extLst>
      <p:ext uri="{BB962C8B-B14F-4D97-AF65-F5344CB8AC3E}">
        <p14:creationId xmlns:p14="http://schemas.microsoft.com/office/powerpoint/2010/main" val="3780577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过渡页，直接在文本框内修改文字，动画效果不会影响</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14</a:t>
            </a:fld>
            <a:endParaRPr lang="zh-CN" altLang="en-US"/>
          </a:p>
        </p:txBody>
      </p:sp>
    </p:spTree>
    <p:extLst>
      <p:ext uri="{BB962C8B-B14F-4D97-AF65-F5344CB8AC3E}">
        <p14:creationId xmlns:p14="http://schemas.microsoft.com/office/powerpoint/2010/main" val="1390304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三项文本排版展示</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15</a:t>
            </a:fld>
            <a:endParaRPr lang="zh-CN" altLang="en-US"/>
          </a:p>
        </p:txBody>
      </p:sp>
    </p:spTree>
    <p:extLst>
      <p:ext uri="{BB962C8B-B14F-4D97-AF65-F5344CB8AC3E}">
        <p14:creationId xmlns:p14="http://schemas.microsoft.com/office/powerpoint/2010/main" val="3383725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过渡页，直接在文本框内修改文字，动画效果不会影响</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16</a:t>
            </a:fld>
            <a:endParaRPr lang="zh-CN" altLang="en-US"/>
          </a:p>
        </p:txBody>
      </p:sp>
    </p:spTree>
    <p:extLst>
      <p:ext uri="{BB962C8B-B14F-4D97-AF65-F5344CB8AC3E}">
        <p14:creationId xmlns:p14="http://schemas.microsoft.com/office/powerpoint/2010/main" val="2082458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计划轴，时间线。可以表现时间计划的完成情况</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17</a:t>
            </a:fld>
            <a:endParaRPr lang="zh-CN" altLang="en-US"/>
          </a:p>
        </p:txBody>
      </p:sp>
    </p:spTree>
    <p:extLst>
      <p:ext uri="{BB962C8B-B14F-4D97-AF65-F5344CB8AC3E}">
        <p14:creationId xmlns:p14="http://schemas.microsoft.com/office/powerpoint/2010/main" val="2390392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计划轴，时间线。可以表现时间计划的完成情况</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18</a:t>
            </a:fld>
            <a:endParaRPr lang="zh-CN" altLang="en-US"/>
          </a:p>
        </p:txBody>
      </p:sp>
    </p:spTree>
    <p:extLst>
      <p:ext uri="{BB962C8B-B14F-4D97-AF65-F5344CB8AC3E}">
        <p14:creationId xmlns:p14="http://schemas.microsoft.com/office/powerpoint/2010/main" val="1258250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计划轴，时间线。可以表现时间计划的完成情况</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19</a:t>
            </a:fld>
            <a:endParaRPr lang="zh-CN" altLang="en-US"/>
          </a:p>
        </p:txBody>
      </p:sp>
    </p:spTree>
    <p:extLst>
      <p:ext uri="{BB962C8B-B14F-4D97-AF65-F5344CB8AC3E}">
        <p14:creationId xmlns:p14="http://schemas.microsoft.com/office/powerpoint/2010/main" val="3979731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目录页，最后有赠送小图标，你可以使用替换</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2</a:t>
            </a:fld>
            <a:endParaRPr lang="zh-CN" altLang="en-US"/>
          </a:p>
        </p:txBody>
      </p:sp>
    </p:spTree>
    <p:extLst>
      <p:ext uri="{BB962C8B-B14F-4D97-AF65-F5344CB8AC3E}">
        <p14:creationId xmlns:p14="http://schemas.microsoft.com/office/powerpoint/2010/main" val="846876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过渡页，直接在文本框内修改文字，动画效果不会影响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3</a:t>
            </a:fld>
            <a:endParaRPr lang="zh-CN" altLang="en-US"/>
          </a:p>
        </p:txBody>
      </p:sp>
    </p:spTree>
    <p:extLst>
      <p:ext uri="{BB962C8B-B14F-4D97-AF65-F5344CB8AC3E}">
        <p14:creationId xmlns:p14="http://schemas.microsoft.com/office/powerpoint/2010/main" val="3250191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4</a:t>
            </a:fld>
            <a:endParaRPr lang="zh-CN" altLang="en-US"/>
          </a:p>
        </p:txBody>
      </p:sp>
    </p:spTree>
    <p:extLst>
      <p:ext uri="{BB962C8B-B14F-4D97-AF65-F5344CB8AC3E}">
        <p14:creationId xmlns:p14="http://schemas.microsoft.com/office/powerpoint/2010/main" val="840290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5</a:t>
            </a:fld>
            <a:endParaRPr lang="zh-CN" altLang="en-US"/>
          </a:p>
        </p:txBody>
      </p:sp>
    </p:spTree>
    <p:extLst>
      <p:ext uri="{BB962C8B-B14F-4D97-AF65-F5344CB8AC3E}">
        <p14:creationId xmlns:p14="http://schemas.microsoft.com/office/powerpoint/2010/main" val="45170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6</a:t>
            </a:fld>
            <a:endParaRPr lang="zh-CN" altLang="en-US"/>
          </a:p>
        </p:txBody>
      </p:sp>
    </p:spTree>
    <p:extLst>
      <p:ext uri="{BB962C8B-B14F-4D97-AF65-F5344CB8AC3E}">
        <p14:creationId xmlns:p14="http://schemas.microsoft.com/office/powerpoint/2010/main" val="1098644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7</a:t>
            </a:fld>
            <a:endParaRPr lang="zh-CN" altLang="en-US"/>
          </a:p>
        </p:txBody>
      </p:sp>
    </p:spTree>
    <p:extLst>
      <p:ext uri="{BB962C8B-B14F-4D97-AF65-F5344CB8AC3E}">
        <p14:creationId xmlns:p14="http://schemas.microsoft.com/office/powerpoint/2010/main" val="510068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8</a:t>
            </a:fld>
            <a:endParaRPr lang="zh-CN" altLang="en-US"/>
          </a:p>
        </p:txBody>
      </p:sp>
    </p:spTree>
    <p:extLst>
      <p:ext uri="{BB962C8B-B14F-4D97-AF65-F5344CB8AC3E}">
        <p14:creationId xmlns:p14="http://schemas.microsoft.com/office/powerpoint/2010/main" val="4239318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9</a:t>
            </a:fld>
            <a:endParaRPr lang="zh-CN" altLang="en-US"/>
          </a:p>
        </p:txBody>
      </p:sp>
    </p:spTree>
    <p:extLst>
      <p:ext uri="{BB962C8B-B14F-4D97-AF65-F5344CB8AC3E}">
        <p14:creationId xmlns:p14="http://schemas.microsoft.com/office/powerpoint/2010/main" val="1205420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049E8-82B9-454C-A846-3AD9D770892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7757341-C33E-4F19-93E9-86E8213B39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7DED77C-FF0E-4D82-B927-FFBAC1D501A4}"/>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297495A2-881D-4070-BD13-71162BB21C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C30284-B6AC-4145-8F22-CA70380B5C3E}"/>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1446862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51400-A8EB-4470-9F72-B4760780208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FC24093-87E2-4A2B-9B33-44C33129AF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02AABE-8E52-44A1-877E-DF4CA42B5552}"/>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E2E2757B-519D-4E8A-8926-CA38A8A530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20B299-3DDC-4E91-8D1F-515491C7AB6B}"/>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3609734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B88753-5080-4A63-A8C1-969D6795DD8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BF1C1E-39B8-4218-A839-15848C6CFCD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C63E1C-76DF-4C38-9487-E49DC023B675}"/>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AA17A8AF-88E2-49D3-9A43-BBC18E200B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5E73B7-BB9C-4B4C-9260-88E161ABED2E}"/>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2456222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459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85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37CB9-1B00-475E-818C-1946406FF7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B04DEC-EE0B-4353-931D-B9668932F2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B0D2B7-1B9C-4E68-AEEF-F73C707AE634}"/>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43441E9A-C7E8-4BC2-A2A4-D700C4FB21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C79156-EA4E-4254-BC9E-3017D781B634}"/>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1899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989273-4AAD-4FF4-8FBA-31DFF1F348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2CB824-7867-43FE-9709-7E3242F33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9B91E6-1B73-459D-B406-80F60D21811D}"/>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221B2D52-B737-4E12-A7D3-74E018A2FE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B2E42C-5543-44DA-AC4A-9EFB55592565}"/>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238926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BF5AE-7925-4145-AFAF-39E09D3FC1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7E6CD6-853E-4DB4-9AB7-65F476E3A0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DB587BC-E8D0-4404-90FC-286ACD89D04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7CC4DE8-2524-45A8-A454-4B6EF34AFB68}"/>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6" name="页脚占位符 5">
            <a:extLst>
              <a:ext uri="{FF2B5EF4-FFF2-40B4-BE49-F238E27FC236}">
                <a16:creationId xmlns:a16="http://schemas.microsoft.com/office/drawing/2014/main" id="{CCCB8C91-CE11-401E-B068-D07142FE2A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01B888-AD16-453D-B193-D6E9B4C04210}"/>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3265935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7B683-615B-4147-A4F1-CB00557DDE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7E50CD-6D03-43AA-BEDB-BCD65A94AA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CB2A2EB-D153-4203-9BBC-7FE4F7BBFB2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44C2B4-D3F9-4AFA-BDDE-7B7270A0D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2A0BC00-1A8C-4C59-8DC8-F2451BE8791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8E15D79-B0DF-479D-BE57-317CC516C72C}"/>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8" name="页脚占位符 7">
            <a:extLst>
              <a:ext uri="{FF2B5EF4-FFF2-40B4-BE49-F238E27FC236}">
                <a16:creationId xmlns:a16="http://schemas.microsoft.com/office/drawing/2014/main" id="{9B1429F7-0700-4A83-864A-F01C4CC422E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90909C9-A3FE-4D06-83C9-7D712DFDE9FA}"/>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850869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AAE9C-2474-43D2-AB0B-EF7042EDFDE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D1AD188-6C99-4217-A023-7EA9C8B9F0FA}"/>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4" name="页脚占位符 3">
            <a:extLst>
              <a:ext uri="{FF2B5EF4-FFF2-40B4-BE49-F238E27FC236}">
                <a16:creationId xmlns:a16="http://schemas.microsoft.com/office/drawing/2014/main" id="{0F9FF1BE-75BE-4BEE-B7F7-3E3076B1CB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BE307EE-BB8E-4EBA-8CA1-AFFDAB47AEDD}"/>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1732305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08E7B1-2193-4B5F-9CC2-F42F2D481512}"/>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3" name="页脚占位符 2">
            <a:extLst>
              <a:ext uri="{FF2B5EF4-FFF2-40B4-BE49-F238E27FC236}">
                <a16:creationId xmlns:a16="http://schemas.microsoft.com/office/drawing/2014/main" id="{838BE191-DA8A-4BD1-9DD9-6CE0F969EE9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D088843-0699-47A3-965C-535DE7BAB3DF}"/>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1137145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F125E-1611-4774-A889-73432AD72A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CD34EE8-A2D4-46F7-887B-BDA1CE6FC9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0C85E-CA29-412C-B076-FBFCD1D98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9A8BB8F-E6EA-4399-AFDD-FC06BCE9062C}"/>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6" name="页脚占位符 5">
            <a:extLst>
              <a:ext uri="{FF2B5EF4-FFF2-40B4-BE49-F238E27FC236}">
                <a16:creationId xmlns:a16="http://schemas.microsoft.com/office/drawing/2014/main" id="{9C14D5CC-93C2-435B-BB72-44ADAF883C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C0C867-8C69-45DB-B1EE-7FA4D582DD93}"/>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2782285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FE971-425B-4BEF-98DD-4319498501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1596A1-C5BB-4D51-9205-808EC6A428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E67835-915E-4C64-823C-B544D9B45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0B05ED-2DDA-4731-828E-C8C1A44037CC}"/>
              </a:ext>
            </a:extLst>
          </p:cNvPr>
          <p:cNvSpPr>
            <a:spLocks noGrp="1"/>
          </p:cNvSpPr>
          <p:nvPr>
            <p:ph type="dt" sz="half" idx="10"/>
          </p:nvPr>
        </p:nvSpPr>
        <p:spPr/>
        <p:txBody>
          <a:bodyPr/>
          <a:lstStyle/>
          <a:p>
            <a:fld id="{39AE8E1B-1087-4D42-A06D-6229720CB6DE}" type="datetimeFigureOut">
              <a:rPr lang="zh-CN" altLang="en-US" smtClean="0"/>
              <a:t>2019/7/1</a:t>
            </a:fld>
            <a:endParaRPr lang="zh-CN" altLang="en-US"/>
          </a:p>
        </p:txBody>
      </p:sp>
      <p:sp>
        <p:nvSpPr>
          <p:cNvPr id="6" name="页脚占位符 5">
            <a:extLst>
              <a:ext uri="{FF2B5EF4-FFF2-40B4-BE49-F238E27FC236}">
                <a16:creationId xmlns:a16="http://schemas.microsoft.com/office/drawing/2014/main" id="{2A8E219C-F649-49B7-8EAE-79AF89E39F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3C548D-457C-4332-A3F7-CFB565D30B6C}"/>
              </a:ext>
            </a:extLst>
          </p:cNvPr>
          <p:cNvSpPr>
            <a:spLocks noGrp="1"/>
          </p:cNvSpPr>
          <p:nvPr>
            <p:ph type="sldNum" sz="quarter" idx="12"/>
          </p:nvPr>
        </p:nvSpPr>
        <p:spPr/>
        <p:txBody>
          <a:body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3966627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7B00927-E60B-45DB-B72A-89855E90FD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8F8C917-CA87-4645-8328-7F123C73EA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CC415F-E8D2-41D7-B61E-8F9EDAAB33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E8E1B-1087-4D42-A06D-6229720CB6DE}"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9C7F0DC9-89B4-4A78-BF56-EE6F7272B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08FFAD-9128-4B1B-8AD3-F1ADB1492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0713-B024-4554-8FBF-A273626C0AC7}" type="slidenum">
              <a:rPr lang="zh-CN" altLang="en-US" smtClean="0"/>
              <a:t>‹#›</a:t>
            </a:fld>
            <a:endParaRPr lang="zh-CN" altLang="en-US"/>
          </a:p>
        </p:txBody>
      </p:sp>
    </p:spTree>
    <p:extLst>
      <p:ext uri="{BB962C8B-B14F-4D97-AF65-F5344CB8AC3E}">
        <p14:creationId xmlns:p14="http://schemas.microsoft.com/office/powerpoint/2010/main" val="2602493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9750"/>
          <a:stretch/>
        </p:blipFill>
        <p:spPr>
          <a:xfrm>
            <a:off x="0" y="0"/>
            <a:ext cx="12192000" cy="6877050"/>
          </a:xfrm>
          <a:prstGeom prst="rect">
            <a:avLst/>
          </a:prstGeom>
        </p:spPr>
      </p:pic>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9050"/>
            <a:ext cx="12192000" cy="685800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等腰三角形 4"/>
          <p:cNvSpPr/>
          <p:nvPr/>
        </p:nvSpPr>
        <p:spPr>
          <a:xfrm rot="5400000">
            <a:off x="-281414" y="3024144"/>
            <a:ext cx="1476831" cy="809711"/>
          </a:xfrm>
          <a:prstGeom prst="triangle">
            <a:avLst/>
          </a:prstGeom>
          <a:noFill/>
          <a:ln w="130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81161" y="2916018"/>
            <a:ext cx="5017214" cy="1046441"/>
            <a:chOff x="981161" y="2839818"/>
            <a:chExt cx="5017214" cy="1046441"/>
          </a:xfrm>
        </p:grpSpPr>
        <p:sp>
          <p:nvSpPr>
            <p:cNvPr id="7" name="文本框 6"/>
            <p:cNvSpPr txBox="1"/>
            <p:nvPr/>
          </p:nvSpPr>
          <p:spPr>
            <a:xfrm>
              <a:off x="1089111" y="2839818"/>
              <a:ext cx="3938899" cy="646331"/>
            </a:xfrm>
            <a:prstGeom prst="rect">
              <a:avLst/>
            </a:prstGeom>
            <a:noFill/>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城市房价分析系统</a:t>
              </a:r>
              <a:r>
                <a:rPr lang="en-US" altLang="zh-CN" sz="1600" dirty="0">
                  <a:solidFill>
                    <a:schemeClr val="bg1"/>
                  </a:solidFill>
                  <a:latin typeface="微软雅黑 Light" panose="020B0502040204020203" pitchFamily="34" charset="-122"/>
                  <a:ea typeface="微软雅黑 Light" panose="020B0502040204020203" pitchFamily="34" charset="-122"/>
                </a:rPr>
                <a:t> </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981161" y="3486149"/>
              <a:ext cx="5017214" cy="400110"/>
            </a:xfrm>
            <a:prstGeom prst="rect">
              <a:avLst/>
            </a:prstGeom>
          </p:spPr>
          <p:txBody>
            <a:bodyPr wrap="square">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City Housing Price Analysis System</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grpSp>
      <p:sp>
        <p:nvSpPr>
          <p:cNvPr id="10" name="矩形 9">
            <a:extLst>
              <a:ext uri="{FF2B5EF4-FFF2-40B4-BE49-F238E27FC236}">
                <a16:creationId xmlns:a16="http://schemas.microsoft.com/office/drawing/2014/main" id="{22559BE8-C43F-4F27-A788-F38DDE236671}"/>
              </a:ext>
            </a:extLst>
          </p:cNvPr>
          <p:cNvSpPr/>
          <p:nvPr/>
        </p:nvSpPr>
        <p:spPr>
          <a:xfrm>
            <a:off x="7574117" y="4584798"/>
            <a:ext cx="5017214" cy="400110"/>
          </a:xfrm>
          <a:prstGeom prst="rect">
            <a:avLst/>
          </a:prstGeom>
        </p:spPr>
        <p:txBody>
          <a:bodyPr wrap="square">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By      </a:t>
            </a:r>
            <a:r>
              <a:rPr lang="en-US" altLang="zh-CN" sz="1400" dirty="0">
                <a:solidFill>
                  <a:schemeClr val="bg1"/>
                </a:solidFill>
                <a:latin typeface="微软雅黑 Light" panose="020B0502040204020203" pitchFamily="34" charset="-122"/>
                <a:ea typeface="微软雅黑 Light" panose="020B0502040204020203" pitchFamily="34" charset="-122"/>
              </a:rPr>
              <a:t>996</a:t>
            </a:r>
            <a:r>
              <a:rPr lang="zh-CN" altLang="en-US" sz="1400" dirty="0">
                <a:solidFill>
                  <a:schemeClr val="bg1"/>
                </a:solidFill>
                <a:latin typeface="微软雅黑 Light" panose="020B0502040204020203" pitchFamily="34" charset="-122"/>
                <a:ea typeface="微软雅黑 Light" panose="020B0502040204020203" pitchFamily="34" charset="-122"/>
              </a:rPr>
              <a:t>也付不起首付小队</a:t>
            </a:r>
          </a:p>
        </p:txBody>
      </p:sp>
    </p:spTree>
    <p:extLst>
      <p:ext uri="{BB962C8B-B14F-4D97-AF65-F5344CB8AC3E}">
        <p14:creationId xmlns:p14="http://schemas.microsoft.com/office/powerpoint/2010/main" val="3974626303"/>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0"/>
            <a:ext cx="12192000" cy="6908800"/>
            <a:chOff x="0" y="0"/>
            <a:chExt cx="12192000" cy="690880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b="9333"/>
            <a:stretch/>
          </p:blipFill>
          <p:spPr>
            <a:xfrm>
              <a:off x="0" y="0"/>
              <a:ext cx="12192000" cy="6908800"/>
            </a:xfrm>
            <a:prstGeom prst="rect">
              <a:avLst/>
            </a:prstGeom>
          </p:spPr>
        </p:pic>
        <p:sp>
          <p:nvSpPr>
            <p:cNvPr id="7" name="矩形 6"/>
            <p:cNvSpPr/>
            <p:nvPr/>
          </p:nvSpPr>
          <p:spPr>
            <a:xfrm>
              <a:off x="0" y="0"/>
              <a:ext cx="12192000" cy="6908800"/>
            </a:xfrm>
            <a:prstGeom prst="rect">
              <a:avLst/>
            </a:prstGeom>
            <a:solidFill>
              <a:schemeClr val="tx1">
                <a:lumMod val="85000"/>
                <a:lumOff val="15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矩形 1"/>
          <p:cNvSpPr/>
          <p:nvPr/>
        </p:nvSpPr>
        <p:spPr>
          <a:xfrm>
            <a:off x="2194743" y="1240056"/>
            <a:ext cx="3062514" cy="42234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841145" y="4436236"/>
            <a:ext cx="246743" cy="246743"/>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6919521" y="3401713"/>
            <a:ext cx="336734" cy="290286"/>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7087888" y="-386023"/>
            <a:ext cx="4738070" cy="4739199"/>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349902" y="-386023"/>
            <a:ext cx="3800120" cy="3800120"/>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068819" y="4010613"/>
            <a:ext cx="1415772" cy="461665"/>
          </a:xfrm>
          <a:prstGeom prst="rect">
            <a:avLst/>
          </a:prstGeom>
        </p:spPr>
        <p:txBody>
          <a:bodyPr wrap="none">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团队成员</a:t>
            </a:r>
          </a:p>
        </p:txBody>
      </p:sp>
      <p:sp>
        <p:nvSpPr>
          <p:cNvPr id="29" name="矩形 28"/>
          <p:cNvSpPr/>
          <p:nvPr/>
        </p:nvSpPr>
        <p:spPr>
          <a:xfrm>
            <a:off x="2233375" y="1207061"/>
            <a:ext cx="772969"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2</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740A2C67-82A4-45C3-B337-A84C72D4636C}"/>
              </a:ext>
            </a:extLst>
          </p:cNvPr>
          <p:cNvPicPr>
            <a:picLocks noChangeAspect="1"/>
          </p:cNvPicPr>
          <p:nvPr/>
        </p:nvPicPr>
        <p:blipFill>
          <a:blip r:embed="rId5"/>
          <a:stretch>
            <a:fillRect/>
          </a:stretch>
        </p:blipFill>
        <p:spPr>
          <a:xfrm>
            <a:off x="3099991" y="2397158"/>
            <a:ext cx="1353429" cy="1133954"/>
          </a:xfrm>
          <a:prstGeom prst="rect">
            <a:avLst/>
          </a:prstGeom>
        </p:spPr>
      </p:pic>
    </p:spTree>
    <p:extLst>
      <p:ext uri="{BB962C8B-B14F-4D97-AF65-F5344CB8AC3E}">
        <p14:creationId xmlns:p14="http://schemas.microsoft.com/office/powerpoint/2010/main" val="2712769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17" y="0"/>
            <a:ext cx="12196453" cy="6858631"/>
            <a:chOff x="0" y="-630"/>
            <a:chExt cx="12196453" cy="6858631"/>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6" name="矩形 5"/>
            <p:cNvSpPr/>
            <p:nvPr/>
          </p:nvSpPr>
          <p:spPr>
            <a:xfrm>
              <a:off x="1" y="-630"/>
              <a:ext cx="12196452" cy="6858001"/>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14938" y="386673"/>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方正兰亭细黑_GBK_M" panose="02010600010101010101" pitchFamily="2" charset="2"/>
              </a:rPr>
              <a:t>团队组成</a:t>
            </a:r>
          </a:p>
        </p:txBody>
      </p:sp>
      <p:sp>
        <p:nvSpPr>
          <p:cNvPr id="2" name="等腰三角形 1"/>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424460" y="807851"/>
            <a:ext cx="5902598" cy="337913"/>
          </a:xfrm>
          <a:prstGeom prst="rect">
            <a:avLst/>
          </a:prstGeom>
        </p:spPr>
        <p:txBody>
          <a:bodyPr wrap="square">
            <a:spAutoFit/>
          </a:bodyPr>
          <a:lstStyle/>
          <a:p>
            <a:pPr>
              <a:lnSpc>
                <a:spcPct val="150000"/>
              </a:lnSpc>
            </a:pPr>
            <a:r>
              <a:rPr lang="zh-CN" altLang="en-US" sz="1200" b="1" dirty="0">
                <a:solidFill>
                  <a:schemeClr val="bg1"/>
                </a:solidFill>
                <a:latin typeface="微软雅黑 Light" panose="020B0502040204020203" pitchFamily="34" charset="-122"/>
                <a:ea typeface="微软雅黑 Light" panose="020B0502040204020203" pitchFamily="34" charset="-122"/>
              </a:rPr>
              <a:t>每个小伙伴都不是咸鱼！！！</a:t>
            </a:r>
            <a:endParaRPr lang="en-US" altLang="zh-CN" sz="1200" b="1" dirty="0">
              <a:solidFill>
                <a:schemeClr val="bg1"/>
              </a:solidFill>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a:off x="4056217" y="2033432"/>
            <a:ext cx="0" cy="2476500"/>
          </a:xfrm>
          <a:prstGeom prst="line">
            <a:avLst/>
          </a:prstGeom>
          <a:ln>
            <a:gradFill flip="none" rotWithShape="1">
              <a:gsLst>
                <a:gs pos="14000">
                  <a:srgbClr val="353638">
                    <a:alpha val="0"/>
                  </a:srgbClr>
                </a:gs>
                <a:gs pos="54000">
                  <a:schemeClr val="accent2"/>
                </a:gs>
                <a:gs pos="90000">
                  <a:srgbClr val="191D24">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266188" y="2033432"/>
            <a:ext cx="0" cy="2476500"/>
          </a:xfrm>
          <a:prstGeom prst="line">
            <a:avLst/>
          </a:prstGeom>
          <a:ln>
            <a:gradFill flip="none" rotWithShape="1">
              <a:gsLst>
                <a:gs pos="14000">
                  <a:srgbClr val="353638">
                    <a:alpha val="0"/>
                  </a:srgbClr>
                </a:gs>
                <a:gs pos="54000">
                  <a:schemeClr val="accent2"/>
                </a:gs>
                <a:gs pos="90000">
                  <a:srgbClr val="191D24">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399606" y="4805435"/>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刘亦凡</a:t>
            </a:r>
          </a:p>
        </p:txBody>
      </p:sp>
      <p:sp>
        <p:nvSpPr>
          <p:cNvPr id="26" name="矩形 25"/>
          <p:cNvSpPr/>
          <p:nvPr/>
        </p:nvSpPr>
        <p:spPr>
          <a:xfrm>
            <a:off x="5238955" y="4805435"/>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陈潇阳</a:t>
            </a:r>
          </a:p>
        </p:txBody>
      </p:sp>
      <p:sp>
        <p:nvSpPr>
          <p:cNvPr id="27" name="矩形 26"/>
          <p:cNvSpPr/>
          <p:nvPr/>
        </p:nvSpPr>
        <p:spPr>
          <a:xfrm>
            <a:off x="9265801" y="4805435"/>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田国庆</a:t>
            </a:r>
          </a:p>
        </p:txBody>
      </p:sp>
      <p:pic>
        <p:nvPicPr>
          <p:cNvPr id="13" name="图片 12">
            <a:extLst>
              <a:ext uri="{FF2B5EF4-FFF2-40B4-BE49-F238E27FC236}">
                <a16:creationId xmlns:a16="http://schemas.microsoft.com/office/drawing/2014/main" id="{7E418FAB-B7FB-4282-893B-7B3DE36CDF0A}"/>
              </a:ext>
            </a:extLst>
          </p:cNvPr>
          <p:cNvPicPr>
            <a:picLocks noChangeAspect="1"/>
          </p:cNvPicPr>
          <p:nvPr/>
        </p:nvPicPr>
        <p:blipFill>
          <a:blip r:embed="rId5"/>
          <a:stretch>
            <a:fillRect/>
          </a:stretch>
        </p:blipFill>
        <p:spPr>
          <a:xfrm>
            <a:off x="8975553" y="2021787"/>
            <a:ext cx="2507082" cy="2476500"/>
          </a:xfrm>
          <a:prstGeom prst="rect">
            <a:avLst/>
          </a:prstGeom>
        </p:spPr>
      </p:pic>
      <p:sp>
        <p:nvSpPr>
          <p:cNvPr id="28" name="矩形 27"/>
          <p:cNvSpPr/>
          <p:nvPr/>
        </p:nvSpPr>
        <p:spPr>
          <a:xfrm>
            <a:off x="636107" y="5405025"/>
            <a:ext cx="3152597" cy="789127"/>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项目经理</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主力开发人员</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4475456" y="5405025"/>
            <a:ext cx="3152597" cy="789127"/>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产品经理</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主力开发人员</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8530980" y="5405025"/>
            <a:ext cx="3152597" cy="789127"/>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技术主管</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主力开发人员</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pic>
        <p:nvPicPr>
          <p:cNvPr id="11" name="图片 10">
            <a:extLst>
              <a:ext uri="{FF2B5EF4-FFF2-40B4-BE49-F238E27FC236}">
                <a16:creationId xmlns:a16="http://schemas.microsoft.com/office/drawing/2014/main" id="{DBE7F1FB-44DD-43CA-B127-F29F46059CF8}"/>
              </a:ext>
            </a:extLst>
          </p:cNvPr>
          <p:cNvPicPr>
            <a:picLocks noChangeAspect="1"/>
          </p:cNvPicPr>
          <p:nvPr/>
        </p:nvPicPr>
        <p:blipFill>
          <a:blip r:embed="rId6"/>
          <a:stretch>
            <a:fillRect/>
          </a:stretch>
        </p:blipFill>
        <p:spPr>
          <a:xfrm>
            <a:off x="4858850" y="2021787"/>
            <a:ext cx="2474299" cy="2476500"/>
          </a:xfrm>
          <a:prstGeom prst="rect">
            <a:avLst/>
          </a:prstGeom>
        </p:spPr>
      </p:pic>
      <p:pic>
        <p:nvPicPr>
          <p:cNvPr id="12" name="图片 11">
            <a:extLst>
              <a:ext uri="{FF2B5EF4-FFF2-40B4-BE49-F238E27FC236}">
                <a16:creationId xmlns:a16="http://schemas.microsoft.com/office/drawing/2014/main" id="{2D98FBF7-0066-4B39-9643-458B9A4AA8D8}"/>
              </a:ext>
            </a:extLst>
          </p:cNvPr>
          <p:cNvPicPr>
            <a:picLocks noChangeAspect="1"/>
          </p:cNvPicPr>
          <p:nvPr/>
        </p:nvPicPr>
        <p:blipFill>
          <a:blip r:embed="rId7"/>
          <a:stretch>
            <a:fillRect/>
          </a:stretch>
        </p:blipFill>
        <p:spPr>
          <a:xfrm>
            <a:off x="784778" y="2021787"/>
            <a:ext cx="2481044" cy="2476500"/>
          </a:xfrm>
          <a:prstGeom prst="rect">
            <a:avLst/>
          </a:prstGeom>
        </p:spPr>
      </p:pic>
    </p:spTree>
    <p:extLst>
      <p:ext uri="{BB962C8B-B14F-4D97-AF65-F5344CB8AC3E}">
        <p14:creationId xmlns:p14="http://schemas.microsoft.com/office/powerpoint/2010/main" val="2487508560"/>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6" name="矩形 5"/>
          <p:cNvSpPr/>
          <p:nvPr/>
        </p:nvSpPr>
        <p:spPr>
          <a:xfrm>
            <a:off x="7822" y="0"/>
            <a:ext cx="12196452" cy="6858001"/>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14938" y="386673"/>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方正兰亭细黑_GBK_M" panose="02010600010101010101" pitchFamily="2" charset="2"/>
              </a:rPr>
              <a:t>团队组成</a:t>
            </a:r>
          </a:p>
        </p:txBody>
      </p:sp>
      <p:sp>
        <p:nvSpPr>
          <p:cNvPr id="2" name="等腰三角形 1"/>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424460" y="807851"/>
            <a:ext cx="5902598" cy="337913"/>
          </a:xfrm>
          <a:prstGeom prst="rect">
            <a:avLst/>
          </a:prstGeom>
        </p:spPr>
        <p:txBody>
          <a:bodyPr wrap="square">
            <a:spAutoFit/>
          </a:bodyPr>
          <a:lstStyle/>
          <a:p>
            <a:pPr>
              <a:lnSpc>
                <a:spcPct val="150000"/>
              </a:lnSpc>
            </a:pPr>
            <a:r>
              <a:rPr lang="zh-CN" altLang="en-US" sz="1200" b="1" dirty="0">
                <a:solidFill>
                  <a:schemeClr val="bg1"/>
                </a:solidFill>
                <a:latin typeface="微软雅黑 Light" panose="020B0502040204020203" pitchFamily="34" charset="-122"/>
                <a:ea typeface="微软雅黑 Light" panose="020B0502040204020203" pitchFamily="34" charset="-122"/>
              </a:rPr>
              <a:t>每个小伙伴都不是咸鱼！！！</a:t>
            </a:r>
            <a:endParaRPr lang="en-US" altLang="zh-CN" sz="1200" b="1" dirty="0">
              <a:solidFill>
                <a:schemeClr val="bg1"/>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3178710" y="4924640"/>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施立耀</a:t>
            </a:r>
          </a:p>
        </p:txBody>
      </p:sp>
      <p:sp>
        <p:nvSpPr>
          <p:cNvPr id="28" name="矩形 27"/>
          <p:cNvSpPr/>
          <p:nvPr/>
        </p:nvSpPr>
        <p:spPr>
          <a:xfrm>
            <a:off x="2415211" y="5524230"/>
            <a:ext cx="3152597" cy="419795"/>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主力开发人员</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a:off x="5835321" y="2152637"/>
            <a:ext cx="0" cy="2476500"/>
          </a:xfrm>
          <a:prstGeom prst="line">
            <a:avLst/>
          </a:prstGeom>
          <a:ln>
            <a:gradFill flip="none" rotWithShape="1">
              <a:gsLst>
                <a:gs pos="14000">
                  <a:srgbClr val="353638">
                    <a:alpha val="0"/>
                  </a:srgbClr>
                </a:gs>
                <a:gs pos="54000">
                  <a:schemeClr val="accent2"/>
                </a:gs>
                <a:gs pos="90000">
                  <a:srgbClr val="191D24">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018059" y="4924640"/>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蒋梓健</a:t>
            </a:r>
          </a:p>
        </p:txBody>
      </p:sp>
      <p:sp>
        <p:nvSpPr>
          <p:cNvPr id="31" name="矩形 30"/>
          <p:cNvSpPr/>
          <p:nvPr/>
        </p:nvSpPr>
        <p:spPr>
          <a:xfrm>
            <a:off x="6254560" y="5524230"/>
            <a:ext cx="3152597" cy="419795"/>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主力开发人员</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pic>
        <p:nvPicPr>
          <p:cNvPr id="18" name="图片 17">
            <a:extLst>
              <a:ext uri="{FF2B5EF4-FFF2-40B4-BE49-F238E27FC236}">
                <a16:creationId xmlns:a16="http://schemas.microsoft.com/office/drawing/2014/main" id="{7AC7F3B0-C1A9-44E9-908B-223645E640DA}"/>
              </a:ext>
            </a:extLst>
          </p:cNvPr>
          <p:cNvPicPr>
            <a:picLocks noChangeAspect="1"/>
          </p:cNvPicPr>
          <p:nvPr/>
        </p:nvPicPr>
        <p:blipFill>
          <a:blip r:embed="rId5"/>
          <a:stretch>
            <a:fillRect/>
          </a:stretch>
        </p:blipFill>
        <p:spPr>
          <a:xfrm>
            <a:off x="6637954" y="2152637"/>
            <a:ext cx="2474299" cy="2477495"/>
          </a:xfrm>
          <a:prstGeom prst="rect">
            <a:avLst/>
          </a:prstGeom>
        </p:spPr>
      </p:pic>
      <p:pic>
        <p:nvPicPr>
          <p:cNvPr id="17" name="图片 16">
            <a:extLst>
              <a:ext uri="{FF2B5EF4-FFF2-40B4-BE49-F238E27FC236}">
                <a16:creationId xmlns:a16="http://schemas.microsoft.com/office/drawing/2014/main" id="{B1FB0914-693C-475B-AF96-9131426BCB57}"/>
              </a:ext>
            </a:extLst>
          </p:cNvPr>
          <p:cNvPicPr>
            <a:picLocks noChangeAspect="1"/>
          </p:cNvPicPr>
          <p:nvPr/>
        </p:nvPicPr>
        <p:blipFill>
          <a:blip r:embed="rId6"/>
          <a:stretch>
            <a:fillRect/>
          </a:stretch>
        </p:blipFill>
        <p:spPr>
          <a:xfrm>
            <a:off x="2570629" y="2152637"/>
            <a:ext cx="2474297" cy="2474297"/>
          </a:xfrm>
          <a:prstGeom prst="rect">
            <a:avLst/>
          </a:prstGeom>
        </p:spPr>
      </p:pic>
    </p:spTree>
    <p:extLst>
      <p:ext uri="{BB962C8B-B14F-4D97-AF65-F5344CB8AC3E}">
        <p14:creationId xmlns:p14="http://schemas.microsoft.com/office/powerpoint/2010/main" val="737945262"/>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P spid="26"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4" name="矩形 3"/>
          <p:cNvSpPr/>
          <p:nvPr/>
        </p:nvSpPr>
        <p:spPr>
          <a:xfrm>
            <a:off x="7822" y="0"/>
            <a:ext cx="12196452" cy="6858631"/>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958645" y="3642852"/>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p:cNvSpPr/>
          <p:nvPr/>
        </p:nvSpPr>
        <p:spPr>
          <a:xfrm>
            <a:off x="10250128" y="2359741"/>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矩形 28"/>
          <p:cNvSpPr/>
          <p:nvPr/>
        </p:nvSpPr>
        <p:spPr>
          <a:xfrm>
            <a:off x="457199" y="5117690"/>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p:cNvSpPr/>
          <p:nvPr/>
        </p:nvSpPr>
        <p:spPr>
          <a:xfrm>
            <a:off x="9733934" y="3715119"/>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9733933" y="3705217"/>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9" name="直接连接符 38"/>
          <p:cNvCxnSpPr>
            <a:cxnSpLocks/>
          </p:cNvCxnSpPr>
          <p:nvPr/>
        </p:nvCxnSpPr>
        <p:spPr>
          <a:xfrm flipV="1">
            <a:off x="1979751" y="3019841"/>
            <a:ext cx="1217585" cy="786716"/>
          </a:xfrm>
          <a:prstGeom prst="line">
            <a:avLst/>
          </a:prstGeom>
          <a:ln>
            <a:solidFill>
              <a:schemeClr val="tx1">
                <a:lumMod val="95000"/>
                <a:lumOff val="5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cxnSpLocks/>
          </p:cNvCxnSpPr>
          <p:nvPr/>
        </p:nvCxnSpPr>
        <p:spPr>
          <a:xfrm>
            <a:off x="4289833" y="3007859"/>
            <a:ext cx="1158106" cy="681072"/>
          </a:xfrm>
          <a:prstGeom prst="line">
            <a:avLst/>
          </a:prstGeom>
          <a:ln>
            <a:solidFill>
              <a:schemeClr val="tx1">
                <a:lumMod val="95000"/>
                <a:lumOff val="5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cxnSpLocks/>
          </p:cNvCxnSpPr>
          <p:nvPr/>
        </p:nvCxnSpPr>
        <p:spPr>
          <a:xfrm>
            <a:off x="6521821" y="3867301"/>
            <a:ext cx="1364657" cy="150370"/>
          </a:xfrm>
          <a:prstGeom prst="line">
            <a:avLst/>
          </a:prstGeom>
          <a:ln>
            <a:solidFill>
              <a:schemeClr val="tx1">
                <a:lumMod val="95000"/>
                <a:lumOff val="5000"/>
                <a:alpha val="49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44050" y="4733417"/>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刘亦凡</a:t>
            </a:r>
          </a:p>
        </p:txBody>
      </p:sp>
      <p:sp>
        <p:nvSpPr>
          <p:cNvPr id="48" name="矩形 47"/>
          <p:cNvSpPr/>
          <p:nvPr/>
        </p:nvSpPr>
        <p:spPr>
          <a:xfrm>
            <a:off x="9789674" y="3359528"/>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蒋梓健</a:t>
            </a:r>
          </a:p>
        </p:txBody>
      </p:sp>
      <p:sp>
        <p:nvSpPr>
          <p:cNvPr id="49" name="矩形 48"/>
          <p:cNvSpPr/>
          <p:nvPr/>
        </p:nvSpPr>
        <p:spPr>
          <a:xfrm>
            <a:off x="405141" y="5209128"/>
            <a:ext cx="1988600" cy="337913"/>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管理员功能模块</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52" name="矩形 51"/>
          <p:cNvSpPr/>
          <p:nvPr/>
        </p:nvSpPr>
        <p:spPr>
          <a:xfrm>
            <a:off x="9654034" y="3831252"/>
            <a:ext cx="1988600" cy="337913"/>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房价信息模块</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53" name="矩形 52"/>
          <p:cNvSpPr/>
          <p:nvPr/>
        </p:nvSpPr>
        <p:spPr>
          <a:xfrm>
            <a:off x="405141" y="377067"/>
            <a:ext cx="4653556" cy="400110"/>
          </a:xfrm>
          <a:prstGeom prst="rect">
            <a:avLst/>
          </a:prstGeom>
        </p:spPr>
        <p:txBody>
          <a:bodyPr wrap="square">
            <a:spAutoFit/>
          </a:bodyPr>
          <a:lstStyle/>
          <a:p>
            <a:r>
              <a:rPr lang="zh-CN" altLang="en-US" sz="2000" b="1" dirty="0">
                <a:solidFill>
                  <a:srgbClr val="333333"/>
                </a:solidFill>
                <a:latin typeface="微软雅黑" panose="020B0503020204020204" pitchFamily="34" charset="-122"/>
                <a:ea typeface="微软雅黑" panose="020B0503020204020204" pitchFamily="34" charset="-122"/>
              </a:rPr>
              <a:t>前端工作安排</a:t>
            </a:r>
          </a:p>
        </p:txBody>
      </p:sp>
      <p:sp>
        <p:nvSpPr>
          <p:cNvPr id="54" name="等腰三角形 53"/>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矩形 29"/>
          <p:cNvSpPr/>
          <p:nvPr/>
        </p:nvSpPr>
        <p:spPr>
          <a:xfrm>
            <a:off x="2796208" y="3920964"/>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p:cNvSpPr/>
          <p:nvPr/>
        </p:nvSpPr>
        <p:spPr>
          <a:xfrm>
            <a:off x="2701559" y="4029439"/>
            <a:ext cx="1988600" cy="614912"/>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主页</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社区模块</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46" name="矩形 45"/>
          <p:cNvSpPr/>
          <p:nvPr/>
        </p:nvSpPr>
        <p:spPr>
          <a:xfrm>
            <a:off x="2883059" y="3519654"/>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陈潇阳</a:t>
            </a:r>
          </a:p>
        </p:txBody>
      </p:sp>
      <p:sp>
        <p:nvSpPr>
          <p:cNvPr id="26" name="椭圆 25"/>
          <p:cNvSpPr/>
          <p:nvPr/>
        </p:nvSpPr>
        <p:spPr>
          <a:xfrm>
            <a:off x="3297654" y="2564113"/>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矩形 58"/>
          <p:cNvSpPr/>
          <p:nvPr/>
        </p:nvSpPr>
        <p:spPr>
          <a:xfrm>
            <a:off x="431249" y="848103"/>
            <a:ext cx="5969551" cy="317459"/>
          </a:xfrm>
          <a:prstGeom prst="rect">
            <a:avLst/>
          </a:prstGeom>
        </p:spPr>
        <p:txBody>
          <a:bodyPr wrap="square">
            <a:spAutoFit/>
          </a:bodyPr>
          <a:lstStyle/>
          <a:p>
            <a:pP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第一周工作</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45" name="矩形 44">
            <a:extLst>
              <a:ext uri="{FF2B5EF4-FFF2-40B4-BE49-F238E27FC236}">
                <a16:creationId xmlns:a16="http://schemas.microsoft.com/office/drawing/2014/main" id="{0D58F864-5BAA-4725-8CC7-BE0351B1E81D}"/>
              </a:ext>
            </a:extLst>
          </p:cNvPr>
          <p:cNvSpPr/>
          <p:nvPr/>
        </p:nvSpPr>
        <p:spPr>
          <a:xfrm>
            <a:off x="5065208" y="4857622"/>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矩形 60">
            <a:extLst>
              <a:ext uri="{FF2B5EF4-FFF2-40B4-BE49-F238E27FC236}">
                <a16:creationId xmlns:a16="http://schemas.microsoft.com/office/drawing/2014/main" id="{69FE33DD-B8BE-4BBC-B938-0562C427D750}"/>
              </a:ext>
            </a:extLst>
          </p:cNvPr>
          <p:cNvSpPr/>
          <p:nvPr/>
        </p:nvSpPr>
        <p:spPr>
          <a:xfrm>
            <a:off x="4970559" y="4966097"/>
            <a:ext cx="1988600" cy="614912"/>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房源推荐</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社区模块</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63" name="矩形 62">
            <a:extLst>
              <a:ext uri="{FF2B5EF4-FFF2-40B4-BE49-F238E27FC236}">
                <a16:creationId xmlns:a16="http://schemas.microsoft.com/office/drawing/2014/main" id="{D5A59667-3F7F-4DE7-8A03-E9B9042CF884}"/>
              </a:ext>
            </a:extLst>
          </p:cNvPr>
          <p:cNvSpPr/>
          <p:nvPr/>
        </p:nvSpPr>
        <p:spPr>
          <a:xfrm>
            <a:off x="5152059" y="4456312"/>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田国庆</a:t>
            </a:r>
          </a:p>
        </p:txBody>
      </p:sp>
      <p:sp>
        <p:nvSpPr>
          <p:cNvPr id="65" name="椭圆 64">
            <a:extLst>
              <a:ext uri="{FF2B5EF4-FFF2-40B4-BE49-F238E27FC236}">
                <a16:creationId xmlns:a16="http://schemas.microsoft.com/office/drawing/2014/main" id="{ECD2DEC9-88DF-494B-B8B7-8EB05DA98B69}"/>
              </a:ext>
            </a:extLst>
          </p:cNvPr>
          <p:cNvSpPr/>
          <p:nvPr/>
        </p:nvSpPr>
        <p:spPr>
          <a:xfrm>
            <a:off x="5566654" y="3500771"/>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矩形 67">
            <a:extLst>
              <a:ext uri="{FF2B5EF4-FFF2-40B4-BE49-F238E27FC236}">
                <a16:creationId xmlns:a16="http://schemas.microsoft.com/office/drawing/2014/main" id="{02869396-CB5A-4F92-88A8-F684541BFEEB}"/>
              </a:ext>
            </a:extLst>
          </p:cNvPr>
          <p:cNvSpPr/>
          <p:nvPr/>
        </p:nvSpPr>
        <p:spPr>
          <a:xfrm>
            <a:off x="7486690" y="5117689"/>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 name="矩形 69">
            <a:extLst>
              <a:ext uri="{FF2B5EF4-FFF2-40B4-BE49-F238E27FC236}">
                <a16:creationId xmlns:a16="http://schemas.microsoft.com/office/drawing/2014/main" id="{F024A4E5-A7BB-4E4E-AFCD-5A2055C1273A}"/>
              </a:ext>
            </a:extLst>
          </p:cNvPr>
          <p:cNvSpPr/>
          <p:nvPr/>
        </p:nvSpPr>
        <p:spPr>
          <a:xfrm>
            <a:off x="7392041" y="5226164"/>
            <a:ext cx="1988600" cy="337913"/>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房价分析模块</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72" name="矩形 71">
            <a:extLst>
              <a:ext uri="{FF2B5EF4-FFF2-40B4-BE49-F238E27FC236}">
                <a16:creationId xmlns:a16="http://schemas.microsoft.com/office/drawing/2014/main" id="{0838E901-E3D1-4686-B310-55AA55CBFEDF}"/>
              </a:ext>
            </a:extLst>
          </p:cNvPr>
          <p:cNvSpPr/>
          <p:nvPr/>
        </p:nvSpPr>
        <p:spPr>
          <a:xfrm>
            <a:off x="7573541" y="4716379"/>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施立耀</a:t>
            </a:r>
          </a:p>
        </p:txBody>
      </p:sp>
      <p:sp>
        <p:nvSpPr>
          <p:cNvPr id="74" name="椭圆 73">
            <a:extLst>
              <a:ext uri="{FF2B5EF4-FFF2-40B4-BE49-F238E27FC236}">
                <a16:creationId xmlns:a16="http://schemas.microsoft.com/office/drawing/2014/main" id="{B62ECD7A-0EAF-441B-A1C0-32A5EFEFCCFE}"/>
              </a:ext>
            </a:extLst>
          </p:cNvPr>
          <p:cNvSpPr/>
          <p:nvPr/>
        </p:nvSpPr>
        <p:spPr>
          <a:xfrm>
            <a:off x="7988136" y="3760838"/>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6" name="直接连接符 75">
            <a:extLst>
              <a:ext uri="{FF2B5EF4-FFF2-40B4-BE49-F238E27FC236}">
                <a16:creationId xmlns:a16="http://schemas.microsoft.com/office/drawing/2014/main" id="{66D49E21-8338-462E-8459-CE52BA98CF9D}"/>
              </a:ext>
            </a:extLst>
          </p:cNvPr>
          <p:cNvCxnSpPr>
            <a:cxnSpLocks/>
          </p:cNvCxnSpPr>
          <p:nvPr/>
        </p:nvCxnSpPr>
        <p:spPr>
          <a:xfrm flipV="1">
            <a:off x="8896256" y="2809519"/>
            <a:ext cx="1166713" cy="1081986"/>
          </a:xfrm>
          <a:prstGeom prst="line">
            <a:avLst/>
          </a:prstGeom>
          <a:ln>
            <a:solidFill>
              <a:schemeClr val="tx1">
                <a:lumMod val="95000"/>
                <a:lumOff val="5000"/>
                <a:alpha val="49000"/>
              </a:scheme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2A30ECD7-8D86-4904-82B5-006C74A4D095}"/>
              </a:ext>
            </a:extLst>
          </p:cNvPr>
          <p:cNvPicPr>
            <a:picLocks noChangeAspect="1"/>
          </p:cNvPicPr>
          <p:nvPr/>
        </p:nvPicPr>
        <p:blipFill>
          <a:blip r:embed="rId4"/>
          <a:stretch>
            <a:fillRect/>
          </a:stretch>
        </p:blipFill>
        <p:spPr>
          <a:xfrm>
            <a:off x="997415" y="3665108"/>
            <a:ext cx="735855" cy="734048"/>
          </a:xfrm>
          <a:prstGeom prst="rect">
            <a:avLst/>
          </a:prstGeom>
        </p:spPr>
      </p:pic>
      <p:pic>
        <p:nvPicPr>
          <p:cNvPr id="18" name="图片 17">
            <a:extLst>
              <a:ext uri="{FF2B5EF4-FFF2-40B4-BE49-F238E27FC236}">
                <a16:creationId xmlns:a16="http://schemas.microsoft.com/office/drawing/2014/main" id="{4AF4D426-826E-45F8-A91E-24905F0C8B4D}"/>
              </a:ext>
            </a:extLst>
          </p:cNvPr>
          <p:cNvPicPr>
            <a:picLocks noChangeAspect="1"/>
          </p:cNvPicPr>
          <p:nvPr/>
        </p:nvPicPr>
        <p:blipFill>
          <a:blip r:embed="rId5"/>
          <a:stretch>
            <a:fillRect/>
          </a:stretch>
        </p:blipFill>
        <p:spPr>
          <a:xfrm>
            <a:off x="3334768" y="2583203"/>
            <a:ext cx="722181" cy="722181"/>
          </a:xfrm>
          <a:prstGeom prst="rect">
            <a:avLst/>
          </a:prstGeom>
        </p:spPr>
      </p:pic>
      <p:pic>
        <p:nvPicPr>
          <p:cNvPr id="19" name="图片 18">
            <a:extLst>
              <a:ext uri="{FF2B5EF4-FFF2-40B4-BE49-F238E27FC236}">
                <a16:creationId xmlns:a16="http://schemas.microsoft.com/office/drawing/2014/main" id="{C2FBEBC0-404F-48F3-AAA5-3CECF352B5AD}"/>
              </a:ext>
            </a:extLst>
          </p:cNvPr>
          <p:cNvPicPr>
            <a:picLocks noChangeAspect="1"/>
          </p:cNvPicPr>
          <p:nvPr/>
        </p:nvPicPr>
        <p:blipFill>
          <a:blip r:embed="rId6"/>
          <a:stretch>
            <a:fillRect/>
          </a:stretch>
        </p:blipFill>
        <p:spPr>
          <a:xfrm>
            <a:off x="5592885" y="3528055"/>
            <a:ext cx="752808" cy="741844"/>
          </a:xfrm>
          <a:prstGeom prst="rect">
            <a:avLst/>
          </a:prstGeom>
        </p:spPr>
      </p:pic>
      <p:pic>
        <p:nvPicPr>
          <p:cNvPr id="20" name="图片 19">
            <a:extLst>
              <a:ext uri="{FF2B5EF4-FFF2-40B4-BE49-F238E27FC236}">
                <a16:creationId xmlns:a16="http://schemas.microsoft.com/office/drawing/2014/main" id="{BB7A18C9-7558-4106-911E-377334339183}"/>
              </a:ext>
            </a:extLst>
          </p:cNvPr>
          <p:cNvPicPr>
            <a:picLocks noChangeAspect="1"/>
          </p:cNvPicPr>
          <p:nvPr/>
        </p:nvPicPr>
        <p:blipFill>
          <a:blip r:embed="rId7"/>
          <a:stretch>
            <a:fillRect/>
          </a:stretch>
        </p:blipFill>
        <p:spPr>
          <a:xfrm>
            <a:off x="7998186" y="3776807"/>
            <a:ext cx="760610" cy="764474"/>
          </a:xfrm>
          <a:prstGeom prst="rect">
            <a:avLst/>
          </a:prstGeom>
        </p:spPr>
      </p:pic>
      <p:pic>
        <p:nvPicPr>
          <p:cNvPr id="21" name="图片 20">
            <a:extLst>
              <a:ext uri="{FF2B5EF4-FFF2-40B4-BE49-F238E27FC236}">
                <a16:creationId xmlns:a16="http://schemas.microsoft.com/office/drawing/2014/main" id="{526B34A6-2C19-4BBC-83CB-495E4D557853}"/>
              </a:ext>
            </a:extLst>
          </p:cNvPr>
          <p:cNvPicPr>
            <a:picLocks noChangeAspect="1"/>
          </p:cNvPicPr>
          <p:nvPr/>
        </p:nvPicPr>
        <p:blipFill>
          <a:blip r:embed="rId8"/>
          <a:stretch>
            <a:fillRect/>
          </a:stretch>
        </p:blipFill>
        <p:spPr>
          <a:xfrm>
            <a:off x="10297717" y="2406467"/>
            <a:ext cx="701233" cy="702960"/>
          </a:xfrm>
          <a:prstGeom prst="rect">
            <a:avLst/>
          </a:prstGeom>
        </p:spPr>
      </p:pic>
    </p:spTree>
    <p:extLst>
      <p:ext uri="{BB962C8B-B14F-4D97-AF65-F5344CB8AC3E}">
        <p14:creationId xmlns:p14="http://schemas.microsoft.com/office/powerpoint/2010/main" val="47122013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down)">
                                      <p:cBhvr>
                                        <p:cTn id="20" dur="500"/>
                                        <p:tgtEl>
                                          <p:spTgt spid="3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par>
                          <p:cTn id="44" fill="hold">
                            <p:stCondLst>
                              <p:cond delay="2000"/>
                            </p:stCondLst>
                            <p:childTnLst>
                              <p:par>
                                <p:cTn id="45" presetID="22" presetClass="entr" presetSubtype="4"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down)">
                                      <p:cBhvr>
                                        <p:cTn id="4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6" grpId="0" animBg="1"/>
      <p:bldP spid="37" grpId="0" animBg="1"/>
      <p:bldP spid="44" grpId="0"/>
      <p:bldP spid="48" grpId="0"/>
      <p:bldP spid="49"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0"/>
            <a:ext cx="12192000" cy="6908800"/>
            <a:chOff x="0" y="0"/>
            <a:chExt cx="12192000" cy="690880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b="9333"/>
            <a:stretch/>
          </p:blipFill>
          <p:spPr>
            <a:xfrm>
              <a:off x="0" y="0"/>
              <a:ext cx="12192000" cy="6908800"/>
            </a:xfrm>
            <a:prstGeom prst="rect">
              <a:avLst/>
            </a:prstGeom>
          </p:spPr>
        </p:pic>
        <p:sp>
          <p:nvSpPr>
            <p:cNvPr id="7" name="矩形 6"/>
            <p:cNvSpPr/>
            <p:nvPr/>
          </p:nvSpPr>
          <p:spPr>
            <a:xfrm>
              <a:off x="0" y="0"/>
              <a:ext cx="12192000" cy="6908800"/>
            </a:xfrm>
            <a:prstGeom prst="rect">
              <a:avLst/>
            </a:prstGeom>
            <a:solidFill>
              <a:schemeClr val="tx1">
                <a:lumMod val="85000"/>
                <a:lumOff val="15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2098578" y="4697475"/>
            <a:ext cx="246743" cy="246743"/>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2640052" y="2446051"/>
            <a:ext cx="336734" cy="290286"/>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2207201" y="5056543"/>
            <a:ext cx="123" cy="1907163"/>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057222" y="1342699"/>
            <a:ext cx="3280738" cy="4223402"/>
            <a:chOff x="4564745" y="544647"/>
            <a:chExt cx="3280738" cy="4223402"/>
          </a:xfrm>
        </p:grpSpPr>
        <p:sp>
          <p:nvSpPr>
            <p:cNvPr id="2" name="矩形 1"/>
            <p:cNvSpPr/>
            <p:nvPr/>
          </p:nvSpPr>
          <p:spPr>
            <a:xfrm>
              <a:off x="4564745" y="544647"/>
              <a:ext cx="3062514" cy="42234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351365" y="2856402"/>
              <a:ext cx="1415772" cy="461665"/>
            </a:xfrm>
            <a:prstGeom prst="rect">
              <a:avLst/>
            </a:prstGeom>
          </p:spPr>
          <p:txBody>
            <a:bodyPr wrap="none">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阶段总结</a:t>
              </a:r>
            </a:p>
          </p:txBody>
        </p:sp>
        <p:sp>
          <p:nvSpPr>
            <p:cNvPr id="20" name="矩形 19"/>
            <p:cNvSpPr/>
            <p:nvPr/>
          </p:nvSpPr>
          <p:spPr>
            <a:xfrm>
              <a:off x="4912608" y="3730466"/>
              <a:ext cx="2932875" cy="337913"/>
            </a:xfrm>
            <a:prstGeom prst="rect">
              <a:avLst/>
            </a:prstGeom>
          </p:spPr>
          <p:txBody>
            <a:bodyPr wrap="square">
              <a:spAutoFit/>
            </a:bodyPr>
            <a:lstStyle/>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完成前端的开发、数据库的设计。</a:t>
              </a:r>
              <a:endParaRPr lang="en-US" altLang="zh-CN" sz="1200" dirty="0">
                <a:solidFill>
                  <a:schemeClr val="bg1"/>
                </a:solidFill>
                <a:latin typeface="微软雅黑 Light" panose="020B0502040204020203" pitchFamily="34" charset="-122"/>
                <a:ea typeface="微软雅黑 Light" panose="020B0502040204020203" pitchFamily="34" charset="-122"/>
              </a:endParaRPr>
            </a:p>
          </p:txBody>
        </p:sp>
      </p:grpSp>
      <p:cxnSp>
        <p:nvCxnSpPr>
          <p:cNvPr id="22" name="直接连接符 21"/>
          <p:cNvCxnSpPr/>
          <p:nvPr/>
        </p:nvCxnSpPr>
        <p:spPr>
          <a:xfrm flipV="1">
            <a:off x="2808542" y="2901654"/>
            <a:ext cx="0" cy="4477079"/>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108053" y="1342699"/>
            <a:ext cx="772969"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3</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BA5A10C-2DA6-4E17-BE5C-FDF96046B519}"/>
              </a:ext>
            </a:extLst>
          </p:cNvPr>
          <p:cNvPicPr>
            <a:picLocks noChangeAspect="1"/>
          </p:cNvPicPr>
          <p:nvPr/>
        </p:nvPicPr>
        <p:blipFill>
          <a:blip r:embed="rId5"/>
          <a:stretch>
            <a:fillRect/>
          </a:stretch>
        </p:blipFill>
        <p:spPr>
          <a:xfrm>
            <a:off x="7875013" y="2203533"/>
            <a:ext cx="1353429" cy="1133954"/>
          </a:xfrm>
          <a:prstGeom prst="rect">
            <a:avLst/>
          </a:prstGeom>
        </p:spPr>
      </p:pic>
    </p:spTree>
    <p:extLst>
      <p:ext uri="{BB962C8B-B14F-4D97-AF65-F5344CB8AC3E}">
        <p14:creationId xmlns:p14="http://schemas.microsoft.com/office/powerpoint/2010/main" val="711684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0" y="-630"/>
            <a:ext cx="12196453" cy="6858631"/>
            <a:chOff x="0" y="-630"/>
            <a:chExt cx="12196453" cy="6858631"/>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6" name="矩形 5"/>
            <p:cNvSpPr/>
            <p:nvPr/>
          </p:nvSpPr>
          <p:spPr>
            <a:xfrm>
              <a:off x="1" y="-630"/>
              <a:ext cx="12196452" cy="685863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3933373" y="3692219"/>
            <a:ext cx="2172063" cy="2172063"/>
          </a:xfrm>
          <a:prstGeom prst="ellipse">
            <a:avLst/>
          </a:prstGeom>
          <a:solidFill>
            <a:schemeClr val="tx1">
              <a:lumMod val="95000"/>
              <a:lumOff val="5000"/>
              <a:alpha val="72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p:cNvSpPr/>
          <p:nvPr/>
        </p:nvSpPr>
        <p:spPr>
          <a:xfrm>
            <a:off x="5868852" y="3743656"/>
            <a:ext cx="2172063" cy="2172063"/>
          </a:xfrm>
          <a:prstGeom prst="ellipse">
            <a:avLst/>
          </a:prstGeom>
          <a:solidFill>
            <a:schemeClr val="tx1">
              <a:lumMod val="85000"/>
              <a:lumOff val="15000"/>
              <a:alpha val="47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p:cNvSpPr/>
          <p:nvPr/>
        </p:nvSpPr>
        <p:spPr>
          <a:xfrm>
            <a:off x="4965731" y="2165153"/>
            <a:ext cx="2172063" cy="2172063"/>
          </a:xfrm>
          <a:prstGeom prst="ellipse">
            <a:avLst/>
          </a:prstGeom>
          <a:solidFill>
            <a:schemeClr val="accent2">
              <a:alpha val="84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9"/>
          <p:cNvSpPr/>
          <p:nvPr/>
        </p:nvSpPr>
        <p:spPr>
          <a:xfrm>
            <a:off x="7750629" y="4312628"/>
            <a:ext cx="754743" cy="503559"/>
          </a:xfrm>
          <a:custGeom>
            <a:avLst/>
            <a:gdLst>
              <a:gd name="connsiteX0" fmla="*/ 0 w 1219200"/>
              <a:gd name="connsiteY0" fmla="*/ 813441 h 813441"/>
              <a:gd name="connsiteX1" fmla="*/ 769257 w 1219200"/>
              <a:gd name="connsiteY1" fmla="*/ 131269 h 813441"/>
              <a:gd name="connsiteX2" fmla="*/ 1219200 w 1219200"/>
              <a:gd name="connsiteY2" fmla="*/ 641 h 813441"/>
            </a:gdLst>
            <a:ahLst/>
            <a:cxnLst>
              <a:cxn ang="0">
                <a:pos x="connsiteX0" y="connsiteY0"/>
              </a:cxn>
              <a:cxn ang="0">
                <a:pos x="connsiteX1" y="connsiteY1"/>
              </a:cxn>
              <a:cxn ang="0">
                <a:pos x="connsiteX2" y="connsiteY2"/>
              </a:cxn>
            </a:cxnLst>
            <a:rect l="l" t="t" r="r" b="b"/>
            <a:pathLst>
              <a:path w="1219200" h="813441">
                <a:moveTo>
                  <a:pt x="0" y="813441"/>
                </a:moveTo>
                <a:cubicBezTo>
                  <a:pt x="283028" y="540088"/>
                  <a:pt x="566057" y="266736"/>
                  <a:pt x="769257" y="131269"/>
                </a:cubicBezTo>
                <a:cubicBezTo>
                  <a:pt x="972457" y="-4198"/>
                  <a:pt x="1095828" y="-1779"/>
                  <a:pt x="1219200" y="641"/>
                </a:cubicBezTo>
              </a:path>
            </a:pathLst>
          </a:custGeom>
          <a:noFill/>
          <a:ln w="6350">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flipH="1">
            <a:off x="3614057" y="4675553"/>
            <a:ext cx="624114" cy="416405"/>
          </a:xfrm>
          <a:custGeom>
            <a:avLst/>
            <a:gdLst>
              <a:gd name="connsiteX0" fmla="*/ 0 w 1219200"/>
              <a:gd name="connsiteY0" fmla="*/ 813441 h 813441"/>
              <a:gd name="connsiteX1" fmla="*/ 769257 w 1219200"/>
              <a:gd name="connsiteY1" fmla="*/ 131269 h 813441"/>
              <a:gd name="connsiteX2" fmla="*/ 1219200 w 1219200"/>
              <a:gd name="connsiteY2" fmla="*/ 641 h 813441"/>
            </a:gdLst>
            <a:ahLst/>
            <a:cxnLst>
              <a:cxn ang="0">
                <a:pos x="connsiteX0" y="connsiteY0"/>
              </a:cxn>
              <a:cxn ang="0">
                <a:pos x="connsiteX1" y="connsiteY1"/>
              </a:cxn>
              <a:cxn ang="0">
                <a:pos x="connsiteX2" y="connsiteY2"/>
              </a:cxn>
            </a:cxnLst>
            <a:rect l="l" t="t" r="r" b="b"/>
            <a:pathLst>
              <a:path w="1219200" h="813441">
                <a:moveTo>
                  <a:pt x="0" y="813441"/>
                </a:moveTo>
                <a:cubicBezTo>
                  <a:pt x="283028" y="540088"/>
                  <a:pt x="566057" y="266736"/>
                  <a:pt x="769257" y="131269"/>
                </a:cubicBezTo>
                <a:cubicBezTo>
                  <a:pt x="972457" y="-4198"/>
                  <a:pt x="1095828" y="-1779"/>
                  <a:pt x="1219200" y="641"/>
                </a:cubicBezTo>
              </a:path>
            </a:pathLst>
          </a:custGeom>
          <a:noFill/>
          <a:ln w="6350">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6037943" y="1947440"/>
            <a:ext cx="0" cy="5950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396343" y="4052011"/>
            <a:ext cx="0" cy="177074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650514" y="4052011"/>
            <a:ext cx="0" cy="177074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75187" y="4672205"/>
            <a:ext cx="2698955" cy="1671548"/>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周三至周五这段时间内，我们小组把主要的精力放在了前端界面的开发上。我们每个小组成员都参与到了前端的开发中，并负责不同的功能模块。</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8731045" y="4672205"/>
            <a:ext cx="2698955" cy="1671548"/>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周六，我们小组的主要工作是将先前已经编写的前端界面进行优化和整合。</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在界面设计后我们开始着手数据库的编写和相关后端技术的学习。</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2979174" y="1215404"/>
            <a:ext cx="6091084" cy="1025217"/>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在产品项目进入真正的开发阶段之前，我们小组利用了第一天的时间对于城市房产分析系统进行了充分的需求分析，总结出产品需要实现的基本功能和扩展功能。</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22" name="矩形 21"/>
          <p:cNvSpPr/>
          <p:nvPr/>
        </p:nvSpPr>
        <p:spPr>
          <a:xfrm>
            <a:off x="458533" y="259079"/>
            <a:ext cx="3149220" cy="400110"/>
          </a:xfrm>
          <a:prstGeom prst="rect">
            <a:avLst/>
          </a:prstGeom>
        </p:spPr>
        <p:txBody>
          <a:bodyPr wrap="square">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第一周工作总结</a:t>
            </a:r>
          </a:p>
        </p:txBody>
      </p:sp>
      <p:sp>
        <p:nvSpPr>
          <p:cNvPr id="23" name="等腰三角形 22"/>
          <p:cNvSpPr/>
          <p:nvPr/>
        </p:nvSpPr>
        <p:spPr>
          <a:xfrm rot="5400000">
            <a:off x="-70682" y="299647"/>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23"/>
          <p:cNvSpPr/>
          <p:nvPr/>
        </p:nvSpPr>
        <p:spPr>
          <a:xfrm>
            <a:off x="5457229" y="3191210"/>
            <a:ext cx="1255443" cy="523220"/>
          </a:xfrm>
          <a:prstGeom prst="rect">
            <a:avLst/>
          </a:prstGeom>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10</a:t>
            </a:r>
            <a:r>
              <a:rPr lang="en-US" altLang="zh-CN" sz="1600" dirty="0">
                <a:solidFill>
                  <a:schemeClr val="bg1"/>
                </a:solidFill>
                <a:latin typeface="微软雅黑" panose="020B0503020204020204" pitchFamily="34" charset="-122"/>
                <a:ea typeface="微软雅黑" panose="020B0503020204020204" pitchFamily="34" charset="-122"/>
              </a:rPr>
              <a:t>%</a:t>
            </a:r>
            <a:endParaRPr lang="en-US" altLang="zh-CN" sz="2800" i="0" dirty="0">
              <a:solidFill>
                <a:schemeClr val="bg1"/>
              </a:solidFill>
              <a:effectLst/>
              <a:latin typeface="微软雅黑" panose="020B0503020204020204" pitchFamily="34" charset="-122"/>
              <a:ea typeface="微软雅黑" panose="020B0503020204020204" pitchFamily="34" charset="-122"/>
            </a:endParaRPr>
          </a:p>
        </p:txBody>
      </p:sp>
      <p:sp>
        <p:nvSpPr>
          <p:cNvPr id="25" name="Freeform 5"/>
          <p:cNvSpPr>
            <a:spLocks noEditPoints="1"/>
          </p:cNvSpPr>
          <p:nvPr/>
        </p:nvSpPr>
        <p:spPr bwMode="auto">
          <a:xfrm>
            <a:off x="5868852" y="2760238"/>
            <a:ext cx="320842" cy="320841"/>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6" name="矩形 25"/>
          <p:cNvSpPr/>
          <p:nvPr/>
        </p:nvSpPr>
        <p:spPr>
          <a:xfrm>
            <a:off x="4425790" y="4766311"/>
            <a:ext cx="1255443" cy="523220"/>
          </a:xfrm>
          <a:prstGeom prst="rect">
            <a:avLst/>
          </a:prstGeom>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70</a:t>
            </a:r>
            <a:r>
              <a:rPr lang="en-US" altLang="zh-CN" sz="1600" dirty="0">
                <a:solidFill>
                  <a:schemeClr val="bg1"/>
                </a:solidFill>
                <a:latin typeface="微软雅黑" panose="020B0503020204020204" pitchFamily="34" charset="-122"/>
                <a:ea typeface="微软雅黑" panose="020B0503020204020204" pitchFamily="34" charset="-122"/>
              </a:rPr>
              <a:t>%</a:t>
            </a:r>
            <a:endParaRPr lang="en-US" altLang="zh-CN" sz="2800" i="0" dirty="0">
              <a:solidFill>
                <a:schemeClr val="bg1"/>
              </a:solidFill>
              <a:effectLst/>
              <a:latin typeface="微软雅黑" panose="020B0503020204020204" pitchFamily="34" charset="-122"/>
              <a:ea typeface="微软雅黑" panose="020B0503020204020204" pitchFamily="34" charset="-122"/>
            </a:endParaRPr>
          </a:p>
        </p:txBody>
      </p:sp>
      <p:sp>
        <p:nvSpPr>
          <p:cNvPr id="27" name="矩形 26"/>
          <p:cNvSpPr/>
          <p:nvPr/>
        </p:nvSpPr>
        <p:spPr>
          <a:xfrm>
            <a:off x="6361275" y="4776539"/>
            <a:ext cx="1255443" cy="523220"/>
          </a:xfrm>
          <a:prstGeom prst="rect">
            <a:avLst/>
          </a:prstGeom>
        </p:spPr>
        <p:txBody>
          <a:bodyPr wrap="square">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20</a:t>
            </a:r>
            <a:r>
              <a:rPr lang="en-US" altLang="zh-CN" sz="1600" dirty="0">
                <a:solidFill>
                  <a:schemeClr val="bg1"/>
                </a:solidFill>
                <a:latin typeface="微软雅黑" panose="020B0503020204020204" pitchFamily="34" charset="-122"/>
                <a:ea typeface="微软雅黑" panose="020B0503020204020204" pitchFamily="34" charset="-122"/>
              </a:rPr>
              <a:t>%</a:t>
            </a:r>
            <a:endParaRPr lang="en-US" altLang="zh-CN" sz="2800" i="0" dirty="0">
              <a:solidFill>
                <a:schemeClr val="bg1"/>
              </a:solidFill>
              <a:effectLst/>
              <a:latin typeface="微软雅黑" panose="020B0503020204020204" pitchFamily="34" charset="-122"/>
              <a:ea typeface="微软雅黑" panose="020B0503020204020204" pitchFamily="34" charset="-122"/>
            </a:endParaRPr>
          </a:p>
        </p:txBody>
      </p:sp>
      <p:sp>
        <p:nvSpPr>
          <p:cNvPr id="28" name="Freeform 9"/>
          <p:cNvSpPr>
            <a:spLocks noEditPoints="1"/>
          </p:cNvSpPr>
          <p:nvPr/>
        </p:nvSpPr>
        <p:spPr bwMode="auto">
          <a:xfrm rot="20700000">
            <a:off x="4858210" y="4425366"/>
            <a:ext cx="270957" cy="197266"/>
          </a:xfrm>
          <a:custGeom>
            <a:avLst/>
            <a:gdLst>
              <a:gd name="T0" fmla="*/ 188 w 200"/>
              <a:gd name="T1" fmla="*/ 144 h 144"/>
              <a:gd name="T2" fmla="*/ 176 w 200"/>
              <a:gd name="T3" fmla="*/ 134 h 144"/>
              <a:gd name="T4" fmla="*/ 176 w 200"/>
              <a:gd name="T5" fmla="*/ 10 h 144"/>
              <a:gd name="T6" fmla="*/ 188 w 200"/>
              <a:gd name="T7" fmla="*/ 0 h 144"/>
              <a:gd name="T8" fmla="*/ 200 w 200"/>
              <a:gd name="T9" fmla="*/ 10 h 144"/>
              <a:gd name="T10" fmla="*/ 200 w 200"/>
              <a:gd name="T11" fmla="*/ 134 h 144"/>
              <a:gd name="T12" fmla="*/ 188 w 200"/>
              <a:gd name="T13" fmla="*/ 144 h 144"/>
              <a:gd name="T14" fmla="*/ 137 w 200"/>
              <a:gd name="T15" fmla="*/ 130 h 144"/>
              <a:gd name="T16" fmla="*/ 123 w 200"/>
              <a:gd name="T17" fmla="*/ 144 h 144"/>
              <a:gd name="T18" fmla="*/ 61 w 200"/>
              <a:gd name="T19" fmla="*/ 144 h 144"/>
              <a:gd name="T20" fmla="*/ 48 w 200"/>
              <a:gd name="T21" fmla="*/ 130 h 144"/>
              <a:gd name="T22" fmla="*/ 48 w 200"/>
              <a:gd name="T23" fmla="*/ 103 h 144"/>
              <a:gd name="T24" fmla="*/ 20 w 200"/>
              <a:gd name="T25" fmla="*/ 97 h 144"/>
              <a:gd name="T26" fmla="*/ 20 w 200"/>
              <a:gd name="T27" fmla="*/ 47 h 144"/>
              <a:gd name="T28" fmla="*/ 172 w 200"/>
              <a:gd name="T29" fmla="*/ 14 h 144"/>
              <a:gd name="T30" fmla="*/ 172 w 200"/>
              <a:gd name="T31" fmla="*/ 131 h 144"/>
              <a:gd name="T32" fmla="*/ 137 w 200"/>
              <a:gd name="T33" fmla="*/ 123 h 144"/>
              <a:gd name="T34" fmla="*/ 137 w 200"/>
              <a:gd name="T35" fmla="*/ 130 h 144"/>
              <a:gd name="T36" fmla="*/ 128 w 200"/>
              <a:gd name="T37" fmla="*/ 121 h 144"/>
              <a:gd name="T38" fmla="*/ 56 w 200"/>
              <a:gd name="T39" fmla="*/ 105 h 144"/>
              <a:gd name="T40" fmla="*/ 56 w 200"/>
              <a:gd name="T41" fmla="*/ 129 h 144"/>
              <a:gd name="T42" fmla="*/ 64 w 200"/>
              <a:gd name="T43" fmla="*/ 136 h 144"/>
              <a:gd name="T44" fmla="*/ 121 w 200"/>
              <a:gd name="T45" fmla="*/ 136 h 144"/>
              <a:gd name="T46" fmla="*/ 128 w 200"/>
              <a:gd name="T47" fmla="*/ 129 h 144"/>
              <a:gd name="T48" fmla="*/ 128 w 200"/>
              <a:gd name="T49" fmla="*/ 121 h 144"/>
              <a:gd name="T50" fmla="*/ 7 w 200"/>
              <a:gd name="T51" fmla="*/ 103 h 144"/>
              <a:gd name="T52" fmla="*/ 0 w 200"/>
              <a:gd name="T53" fmla="*/ 96 h 144"/>
              <a:gd name="T54" fmla="*/ 0 w 200"/>
              <a:gd name="T55" fmla="*/ 48 h 144"/>
              <a:gd name="T56" fmla="*/ 7 w 200"/>
              <a:gd name="T57" fmla="*/ 41 h 144"/>
              <a:gd name="T58" fmla="*/ 15 w 200"/>
              <a:gd name="T59" fmla="*/ 48 h 144"/>
              <a:gd name="T60" fmla="*/ 15 w 200"/>
              <a:gd name="T61" fmla="*/ 96 h 144"/>
              <a:gd name="T62" fmla="*/ 7 w 200"/>
              <a:gd name="T63"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44">
                <a:moveTo>
                  <a:pt x="188" y="144"/>
                </a:moveTo>
                <a:cubicBezTo>
                  <a:pt x="182" y="144"/>
                  <a:pt x="176" y="139"/>
                  <a:pt x="176" y="134"/>
                </a:cubicBezTo>
                <a:cubicBezTo>
                  <a:pt x="176" y="10"/>
                  <a:pt x="176" y="10"/>
                  <a:pt x="176" y="10"/>
                </a:cubicBezTo>
                <a:cubicBezTo>
                  <a:pt x="176" y="5"/>
                  <a:pt x="182" y="0"/>
                  <a:pt x="188" y="0"/>
                </a:cubicBezTo>
                <a:cubicBezTo>
                  <a:pt x="194" y="0"/>
                  <a:pt x="200" y="5"/>
                  <a:pt x="200" y="10"/>
                </a:cubicBezTo>
                <a:cubicBezTo>
                  <a:pt x="200" y="134"/>
                  <a:pt x="200" y="134"/>
                  <a:pt x="200" y="134"/>
                </a:cubicBezTo>
                <a:cubicBezTo>
                  <a:pt x="200" y="139"/>
                  <a:pt x="194" y="144"/>
                  <a:pt x="188" y="144"/>
                </a:cubicBezTo>
                <a:close/>
                <a:moveTo>
                  <a:pt x="137" y="130"/>
                </a:moveTo>
                <a:cubicBezTo>
                  <a:pt x="137" y="138"/>
                  <a:pt x="131" y="144"/>
                  <a:pt x="123" y="144"/>
                </a:cubicBezTo>
                <a:cubicBezTo>
                  <a:pt x="61" y="144"/>
                  <a:pt x="61" y="144"/>
                  <a:pt x="61" y="144"/>
                </a:cubicBezTo>
                <a:cubicBezTo>
                  <a:pt x="54" y="144"/>
                  <a:pt x="48" y="138"/>
                  <a:pt x="48" y="130"/>
                </a:cubicBezTo>
                <a:cubicBezTo>
                  <a:pt x="48" y="103"/>
                  <a:pt x="48" y="103"/>
                  <a:pt x="48" y="103"/>
                </a:cubicBezTo>
                <a:cubicBezTo>
                  <a:pt x="20" y="97"/>
                  <a:pt x="20" y="97"/>
                  <a:pt x="20" y="97"/>
                </a:cubicBezTo>
                <a:cubicBezTo>
                  <a:pt x="20" y="47"/>
                  <a:pt x="20" y="47"/>
                  <a:pt x="20" y="47"/>
                </a:cubicBezTo>
                <a:cubicBezTo>
                  <a:pt x="172" y="14"/>
                  <a:pt x="172" y="14"/>
                  <a:pt x="172" y="14"/>
                </a:cubicBezTo>
                <a:cubicBezTo>
                  <a:pt x="172" y="131"/>
                  <a:pt x="172" y="131"/>
                  <a:pt x="172" y="131"/>
                </a:cubicBezTo>
                <a:cubicBezTo>
                  <a:pt x="137" y="123"/>
                  <a:pt x="137" y="123"/>
                  <a:pt x="137" y="123"/>
                </a:cubicBezTo>
                <a:lnTo>
                  <a:pt x="137" y="130"/>
                </a:lnTo>
                <a:close/>
                <a:moveTo>
                  <a:pt x="128" y="121"/>
                </a:moveTo>
                <a:cubicBezTo>
                  <a:pt x="56" y="105"/>
                  <a:pt x="56" y="105"/>
                  <a:pt x="56" y="105"/>
                </a:cubicBezTo>
                <a:cubicBezTo>
                  <a:pt x="56" y="129"/>
                  <a:pt x="56" y="129"/>
                  <a:pt x="56" y="129"/>
                </a:cubicBezTo>
                <a:cubicBezTo>
                  <a:pt x="56" y="133"/>
                  <a:pt x="61" y="136"/>
                  <a:pt x="64" y="136"/>
                </a:cubicBezTo>
                <a:cubicBezTo>
                  <a:pt x="121" y="136"/>
                  <a:pt x="121" y="136"/>
                  <a:pt x="121" y="136"/>
                </a:cubicBezTo>
                <a:cubicBezTo>
                  <a:pt x="125" y="136"/>
                  <a:pt x="128" y="133"/>
                  <a:pt x="128" y="129"/>
                </a:cubicBezTo>
                <a:lnTo>
                  <a:pt x="128" y="121"/>
                </a:lnTo>
                <a:close/>
                <a:moveTo>
                  <a:pt x="7" y="103"/>
                </a:moveTo>
                <a:cubicBezTo>
                  <a:pt x="3" y="103"/>
                  <a:pt x="0" y="100"/>
                  <a:pt x="0" y="96"/>
                </a:cubicBezTo>
                <a:cubicBezTo>
                  <a:pt x="0" y="48"/>
                  <a:pt x="0" y="48"/>
                  <a:pt x="0" y="48"/>
                </a:cubicBezTo>
                <a:cubicBezTo>
                  <a:pt x="0" y="44"/>
                  <a:pt x="3" y="41"/>
                  <a:pt x="7" y="41"/>
                </a:cubicBezTo>
                <a:cubicBezTo>
                  <a:pt x="10" y="41"/>
                  <a:pt x="15" y="44"/>
                  <a:pt x="15" y="48"/>
                </a:cubicBezTo>
                <a:cubicBezTo>
                  <a:pt x="15" y="96"/>
                  <a:pt x="15" y="96"/>
                  <a:pt x="15" y="96"/>
                </a:cubicBezTo>
                <a:cubicBezTo>
                  <a:pt x="15" y="100"/>
                  <a:pt x="10" y="103"/>
                  <a:pt x="7" y="1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9" name="Freeform 9"/>
          <p:cNvSpPr>
            <a:spLocks noEditPoints="1"/>
          </p:cNvSpPr>
          <p:nvPr/>
        </p:nvSpPr>
        <p:spPr bwMode="auto">
          <a:xfrm>
            <a:off x="6849217" y="4411942"/>
            <a:ext cx="278823" cy="285973"/>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矩形 29"/>
          <p:cNvSpPr/>
          <p:nvPr/>
        </p:nvSpPr>
        <p:spPr>
          <a:xfrm>
            <a:off x="1711177" y="4242665"/>
            <a:ext cx="1210588" cy="400110"/>
          </a:xfrm>
          <a:prstGeom prst="rect">
            <a:avLst/>
          </a:prstGeom>
          <a:solidFill>
            <a:schemeClr val="accent2"/>
          </a:solidFill>
        </p:spPr>
        <p:txBody>
          <a:bodyPr wrap="none">
            <a:spAutoFit/>
          </a:bodyPr>
          <a:lstStyle/>
          <a:p>
            <a:r>
              <a:rPr lang="zh-CN" altLang="en-US" sz="2000" b="1" dirty="0">
                <a:solidFill>
                  <a:schemeClr val="bg1"/>
                </a:solidFill>
                <a:latin typeface="微软雅黑 Light" panose="020B0502040204020203" pitchFamily="34" charset="-122"/>
                <a:ea typeface="微软雅黑 Light" panose="020B0502040204020203" pitchFamily="34" charset="-122"/>
              </a:rPr>
              <a:t>前端开发</a:t>
            </a:r>
          </a:p>
        </p:txBody>
      </p:sp>
      <p:sp>
        <p:nvSpPr>
          <p:cNvPr id="31" name="矩形 30"/>
          <p:cNvSpPr/>
          <p:nvPr/>
        </p:nvSpPr>
        <p:spPr>
          <a:xfrm>
            <a:off x="8808661" y="4242665"/>
            <a:ext cx="1723549" cy="400110"/>
          </a:xfrm>
          <a:prstGeom prst="rect">
            <a:avLst/>
          </a:prstGeom>
          <a:solidFill>
            <a:schemeClr val="accent2"/>
          </a:solidFill>
        </p:spPr>
        <p:txBody>
          <a:bodyPr wrap="none">
            <a:spAutoFit/>
          </a:bodyPr>
          <a:lstStyle/>
          <a:p>
            <a:r>
              <a:rPr lang="zh-CN" altLang="en-US" sz="2000" b="1" dirty="0">
                <a:solidFill>
                  <a:schemeClr val="bg1"/>
                </a:solidFill>
                <a:latin typeface="微软雅黑 Light" panose="020B0502040204020203" pitchFamily="34" charset="-122"/>
                <a:ea typeface="微软雅黑 Light" panose="020B0502040204020203" pitchFamily="34" charset="-122"/>
              </a:rPr>
              <a:t>数据库的设计</a:t>
            </a:r>
          </a:p>
        </p:txBody>
      </p:sp>
      <p:sp>
        <p:nvSpPr>
          <p:cNvPr id="32" name="矩形 31"/>
          <p:cNvSpPr/>
          <p:nvPr/>
        </p:nvSpPr>
        <p:spPr>
          <a:xfrm>
            <a:off x="5304216" y="805965"/>
            <a:ext cx="1723549" cy="400110"/>
          </a:xfrm>
          <a:prstGeom prst="rect">
            <a:avLst/>
          </a:prstGeom>
          <a:solidFill>
            <a:schemeClr val="accent2"/>
          </a:solidFill>
        </p:spPr>
        <p:txBody>
          <a:bodyPr wrap="none">
            <a:spAutoFit/>
          </a:bodyPr>
          <a:lstStyle/>
          <a:p>
            <a:r>
              <a:rPr lang="zh-CN" altLang="en-US" sz="2000" b="1" dirty="0">
                <a:solidFill>
                  <a:schemeClr val="bg1"/>
                </a:solidFill>
                <a:latin typeface="微软雅黑 Light" panose="020B0502040204020203" pitchFamily="34" charset="-122"/>
                <a:ea typeface="微软雅黑 Light" panose="020B0502040204020203" pitchFamily="34" charset="-122"/>
              </a:rPr>
              <a:t>产品需求分析</a:t>
            </a:r>
          </a:p>
        </p:txBody>
      </p:sp>
    </p:spTree>
    <p:extLst>
      <p:ext uri="{BB962C8B-B14F-4D97-AF65-F5344CB8AC3E}">
        <p14:creationId xmlns:p14="http://schemas.microsoft.com/office/powerpoint/2010/main" val="3845389366"/>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9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9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9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animBg="1"/>
      <p:bldP spid="10" grpId="0" animBg="1"/>
      <p:bldP spid="11" grpId="0" animBg="1"/>
      <p:bldP spid="19" grpId="0"/>
      <p:bldP spid="20" grpId="0"/>
      <p:bldP spid="21" grpId="0"/>
      <p:bldP spid="24" grpId="0"/>
      <p:bldP spid="25" grpId="0" animBg="1"/>
      <p:bldP spid="26" grpId="0"/>
      <p:bldP spid="27" grpId="0"/>
      <p:bldP spid="28" grpId="0" animBg="1"/>
      <p:bldP spid="29" grpId="0" animBg="1"/>
      <p:bldP spid="30" grpId="0" animBg="1"/>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0"/>
            <a:ext cx="12192000" cy="6908800"/>
            <a:chOff x="0" y="0"/>
            <a:chExt cx="12192000" cy="690880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b="9333"/>
            <a:stretch/>
          </p:blipFill>
          <p:spPr>
            <a:xfrm>
              <a:off x="0" y="0"/>
              <a:ext cx="12192000" cy="6908800"/>
            </a:xfrm>
            <a:prstGeom prst="rect">
              <a:avLst/>
            </a:prstGeom>
          </p:spPr>
        </p:pic>
        <p:sp>
          <p:nvSpPr>
            <p:cNvPr id="7" name="矩形 6"/>
            <p:cNvSpPr/>
            <p:nvPr/>
          </p:nvSpPr>
          <p:spPr>
            <a:xfrm>
              <a:off x="0" y="0"/>
              <a:ext cx="12192000" cy="6908800"/>
            </a:xfrm>
            <a:prstGeom prst="rect">
              <a:avLst/>
            </a:prstGeom>
            <a:solidFill>
              <a:schemeClr val="tx1">
                <a:lumMod val="85000"/>
                <a:lumOff val="15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4922191" y="4620312"/>
            <a:ext cx="246743" cy="246743"/>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6772037" y="3716532"/>
            <a:ext cx="336734" cy="290286"/>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92512" y="808839"/>
            <a:ext cx="3062514" cy="4223402"/>
            <a:chOff x="4564743" y="1280787"/>
            <a:chExt cx="3062514" cy="4223402"/>
          </a:xfrm>
        </p:grpSpPr>
        <p:sp>
          <p:nvSpPr>
            <p:cNvPr id="2" name="矩形 1"/>
            <p:cNvSpPr/>
            <p:nvPr/>
          </p:nvSpPr>
          <p:spPr>
            <a:xfrm>
              <a:off x="4564743" y="1280787"/>
              <a:ext cx="3062514" cy="42234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471189" y="3695515"/>
              <a:ext cx="1415772" cy="461665"/>
            </a:xfrm>
            <a:prstGeom prst="rect">
              <a:avLst/>
            </a:prstGeom>
          </p:spPr>
          <p:txBody>
            <a:bodyPr wrap="none">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后期计划</a:t>
              </a:r>
            </a:p>
          </p:txBody>
        </p:sp>
        <p:sp>
          <p:nvSpPr>
            <p:cNvPr id="20" name="矩形 19"/>
            <p:cNvSpPr/>
            <p:nvPr/>
          </p:nvSpPr>
          <p:spPr>
            <a:xfrm>
              <a:off x="4629562" y="3659382"/>
              <a:ext cx="2932875" cy="337913"/>
            </a:xfrm>
            <a:prstGeom prst="rect">
              <a:avLst/>
            </a:prstGeom>
          </p:spPr>
          <p:txBody>
            <a:bodyPr wrap="square">
              <a:spAutoFit/>
            </a:bodyPr>
            <a:lstStyle/>
            <a:p>
              <a:pPr>
                <a:lnSpc>
                  <a:spcPct val="150000"/>
                </a:lnSpc>
              </a:pPr>
              <a:endParaRPr lang="en-US" altLang="zh-CN" sz="1200" dirty="0">
                <a:solidFill>
                  <a:schemeClr val="bg1"/>
                </a:solidFill>
                <a:latin typeface="微软雅黑 Light" panose="020B0502040204020203" pitchFamily="34" charset="-122"/>
                <a:ea typeface="微软雅黑 Light" panose="020B0502040204020203" pitchFamily="34" charset="-122"/>
              </a:endParaRPr>
            </a:p>
          </p:txBody>
        </p:sp>
      </p:grpSp>
      <p:cxnSp>
        <p:nvCxnSpPr>
          <p:cNvPr id="13" name="直接连接符 12"/>
          <p:cNvCxnSpPr/>
          <p:nvPr/>
        </p:nvCxnSpPr>
        <p:spPr>
          <a:xfrm>
            <a:off x="5353050" y="5032241"/>
            <a:ext cx="3997459" cy="3997459"/>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085547" y="4030042"/>
            <a:ext cx="3997459" cy="3997459"/>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237335" y="745294"/>
            <a:ext cx="772969"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4</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1F37CE46-8BAD-4EA5-930E-93E8EB4ED408}"/>
              </a:ext>
            </a:extLst>
          </p:cNvPr>
          <p:cNvPicPr>
            <a:picLocks noChangeAspect="1"/>
          </p:cNvPicPr>
          <p:nvPr/>
        </p:nvPicPr>
        <p:blipFill>
          <a:blip r:embed="rId5"/>
          <a:stretch>
            <a:fillRect/>
          </a:stretch>
        </p:blipFill>
        <p:spPr>
          <a:xfrm>
            <a:off x="2179129" y="1680540"/>
            <a:ext cx="1353429" cy="1133954"/>
          </a:xfrm>
          <a:prstGeom prst="rect">
            <a:avLst/>
          </a:prstGeom>
        </p:spPr>
      </p:pic>
    </p:spTree>
    <p:extLst>
      <p:ext uri="{BB962C8B-B14F-4D97-AF65-F5344CB8AC3E}">
        <p14:creationId xmlns:p14="http://schemas.microsoft.com/office/powerpoint/2010/main" val="1939789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630"/>
            <a:ext cx="12196453" cy="6858631"/>
            <a:chOff x="0" y="-630"/>
            <a:chExt cx="12196453" cy="6858631"/>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8" name="矩形 7"/>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a:endCxn id="7" idx="2"/>
          </p:cNvCxnSpPr>
          <p:nvPr/>
        </p:nvCxnSpPr>
        <p:spPr>
          <a:xfrm>
            <a:off x="6096000" y="2554514"/>
            <a:ext cx="0" cy="43034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58388"/>
          <a:stretch/>
        </p:blipFill>
        <p:spPr>
          <a:xfrm>
            <a:off x="0" y="0"/>
            <a:ext cx="12192000" cy="3170903"/>
          </a:xfrm>
          <a:prstGeom prst="rect">
            <a:avLst/>
          </a:prstGeom>
        </p:spPr>
      </p:pic>
      <p:sp>
        <p:nvSpPr>
          <p:cNvPr id="4" name="椭圆 3"/>
          <p:cNvSpPr/>
          <p:nvPr/>
        </p:nvSpPr>
        <p:spPr>
          <a:xfrm>
            <a:off x="12398659" y="6656227"/>
            <a:ext cx="45719" cy="45719"/>
          </a:xfrm>
          <a:prstGeom prst="ellipse">
            <a:avLst/>
          </a:prstGeom>
          <a:blipFill>
            <a:blip r:embed="rId5"/>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12192000" cy="3157545"/>
          </a:xfrm>
          <a:prstGeom prst="rect">
            <a:avLst/>
          </a:prstGeom>
          <a:solidFill>
            <a:schemeClr val="tx1">
              <a:lumMod val="95000"/>
              <a:lumOff val="5000"/>
              <a:alpha val="70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11" name="矩形 10"/>
          <p:cNvSpPr/>
          <p:nvPr/>
        </p:nvSpPr>
        <p:spPr>
          <a:xfrm>
            <a:off x="4906966" y="1743067"/>
            <a:ext cx="6091084" cy="583493"/>
          </a:xfrm>
          <a:prstGeom prst="rect">
            <a:avLst/>
          </a:prstGeom>
        </p:spPr>
        <p:txBody>
          <a:bodyPr wrap="square">
            <a:spAutoFit/>
          </a:bodyPr>
          <a:lstStyle/>
          <a:p>
            <a:pPr>
              <a:lnSpc>
                <a:spcPct val="150000"/>
              </a:lnSpc>
            </a:pPr>
            <a:r>
              <a:rPr lang="zh-CN" altLang="en-US" sz="2400" b="1" dirty="0">
                <a:solidFill>
                  <a:schemeClr val="bg1"/>
                </a:solidFill>
                <a:latin typeface="微软雅黑 Light" panose="020B0502040204020203" pitchFamily="34" charset="-122"/>
                <a:ea typeface="微软雅黑 Light" panose="020B0502040204020203" pitchFamily="34" charset="-122"/>
              </a:rPr>
              <a:t>工作计划时间列表</a:t>
            </a:r>
            <a:endParaRPr lang="en-US" altLang="zh-CN" sz="2400" b="1" dirty="0">
              <a:solidFill>
                <a:schemeClr val="bg1"/>
              </a:solidFill>
              <a:latin typeface="微软雅黑 Light" panose="020B0502040204020203" pitchFamily="34" charset="-122"/>
              <a:ea typeface="微软雅黑 Light" panose="020B0502040204020203" pitchFamily="34" charset="-122"/>
            </a:endParaRPr>
          </a:p>
        </p:txBody>
      </p:sp>
      <p:sp>
        <p:nvSpPr>
          <p:cNvPr id="12" name="椭圆 11"/>
          <p:cNvSpPr/>
          <p:nvPr/>
        </p:nvSpPr>
        <p:spPr>
          <a:xfrm>
            <a:off x="5907314" y="4030150"/>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 name="椭圆 12"/>
          <p:cNvSpPr/>
          <p:nvPr/>
        </p:nvSpPr>
        <p:spPr>
          <a:xfrm>
            <a:off x="5907314" y="5713807"/>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6325492" y="4062497"/>
            <a:ext cx="2738992" cy="400110"/>
          </a:xfrm>
          <a:prstGeom prst="rect">
            <a:avLst/>
          </a:prstGeom>
        </p:spPr>
        <p:txBody>
          <a:bodyPr wrap="square">
            <a:spAutoFit/>
          </a:bodyPr>
          <a:lstStyle/>
          <a:p>
            <a:r>
              <a:rPr lang="zh-CN" altLang="en-US" sz="2000" b="1" dirty="0">
                <a:solidFill>
                  <a:schemeClr val="tx1">
                    <a:lumMod val="95000"/>
                    <a:lumOff val="5000"/>
                  </a:schemeClr>
                </a:solidFill>
                <a:latin typeface="微软雅黑 Light" panose="020B0502040204020203" pitchFamily="34" charset="-122"/>
                <a:ea typeface="微软雅黑 Light" panose="020B0502040204020203" pitchFamily="34" charset="-122"/>
              </a:rPr>
              <a:t>第二周  </a:t>
            </a:r>
            <a:r>
              <a:rPr lang="en-US" altLang="zh-CN" sz="2000" b="1" dirty="0">
                <a:solidFill>
                  <a:schemeClr val="tx1">
                    <a:lumMod val="95000"/>
                    <a:lumOff val="5000"/>
                  </a:schemeClr>
                </a:solidFill>
                <a:latin typeface="微软雅黑 Light" panose="020B0502040204020203" pitchFamily="34" charset="-122"/>
                <a:ea typeface="微软雅黑 Light" panose="020B0502040204020203" pitchFamily="34" charset="-122"/>
              </a:rPr>
              <a:t>Mon-Wed</a:t>
            </a:r>
            <a:endParaRPr lang="en-US" altLang="zh-CN" sz="2000" b="1"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16" name="矩形 15"/>
          <p:cNvSpPr/>
          <p:nvPr/>
        </p:nvSpPr>
        <p:spPr>
          <a:xfrm>
            <a:off x="6325492" y="4370275"/>
            <a:ext cx="5637017" cy="378886"/>
          </a:xfrm>
          <a:prstGeom prst="rect">
            <a:avLst/>
          </a:prstGeom>
        </p:spPr>
        <p:txBody>
          <a:bodyPr wrap="square">
            <a:spAutoFit/>
          </a:bodyPr>
          <a:lstStyle/>
          <a:p>
            <a:pPr>
              <a:lnSpc>
                <a:spcPct val="15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数据库的搭建、爬虫爬取数据以及前后端数据传输的相关知识学习</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175954" y="6158434"/>
            <a:ext cx="5637017" cy="378886"/>
          </a:xfrm>
          <a:prstGeom prst="rect">
            <a:avLst/>
          </a:prstGeom>
        </p:spPr>
        <p:txBody>
          <a:bodyPr wrap="square">
            <a:spAutoFit/>
          </a:bodyPr>
          <a:lstStyle/>
          <a:p>
            <a:pPr algn="r">
              <a:lnSpc>
                <a:spcPct val="15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数据的爬取、预处理、录入数据库    前后端数据传输的实现</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11596" y="3010421"/>
            <a:ext cx="12192000" cy="161872"/>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6"/>
          <a:stretch>
            <a:fillRect/>
          </a:stretch>
        </p:blipFill>
        <p:spPr>
          <a:xfrm>
            <a:off x="5065993" y="527399"/>
            <a:ext cx="1682642" cy="1609483"/>
          </a:xfrm>
          <a:prstGeom prst="rect">
            <a:avLst/>
          </a:prstGeom>
        </p:spPr>
      </p:pic>
      <p:sp>
        <p:nvSpPr>
          <p:cNvPr id="22" name="Freeform 125"/>
          <p:cNvSpPr>
            <a:spLocks noEditPoints="1"/>
          </p:cNvSpPr>
          <p:nvPr/>
        </p:nvSpPr>
        <p:spPr bwMode="auto">
          <a:xfrm>
            <a:off x="6000805" y="4106570"/>
            <a:ext cx="213581" cy="214488"/>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5"/>
          <p:cNvSpPr>
            <a:spLocks noEditPoints="1"/>
          </p:cNvSpPr>
          <p:nvPr/>
        </p:nvSpPr>
        <p:spPr bwMode="auto">
          <a:xfrm>
            <a:off x="5967201" y="5753954"/>
            <a:ext cx="257595" cy="297076"/>
          </a:xfrm>
          <a:custGeom>
            <a:avLst/>
            <a:gdLst>
              <a:gd name="T0" fmla="*/ 421 w 659"/>
              <a:gd name="T1" fmla="*/ 96 h 760"/>
              <a:gd name="T2" fmla="*/ 373 w 659"/>
              <a:gd name="T3" fmla="*/ 0 h 760"/>
              <a:gd name="T4" fmla="*/ 238 w 659"/>
              <a:gd name="T5" fmla="*/ 47 h 760"/>
              <a:gd name="T6" fmla="*/ 0 w 659"/>
              <a:gd name="T7" fmla="*/ 413 h 760"/>
              <a:gd name="T8" fmla="*/ 149 w 659"/>
              <a:gd name="T9" fmla="*/ 723 h 760"/>
              <a:gd name="T10" fmla="*/ 169 w 659"/>
              <a:gd name="T11" fmla="*/ 760 h 760"/>
              <a:gd name="T12" fmla="*/ 209 w 659"/>
              <a:gd name="T13" fmla="*/ 719 h 760"/>
              <a:gd name="T14" fmla="*/ 450 w 659"/>
              <a:gd name="T15" fmla="*/ 719 h 760"/>
              <a:gd name="T16" fmla="*/ 491 w 659"/>
              <a:gd name="T17" fmla="*/ 760 h 760"/>
              <a:gd name="T18" fmla="*/ 510 w 659"/>
              <a:gd name="T19" fmla="*/ 723 h 760"/>
              <a:gd name="T20" fmla="*/ 659 w 659"/>
              <a:gd name="T21" fmla="*/ 413 h 760"/>
              <a:gd name="T22" fmla="*/ 373 w 659"/>
              <a:gd name="T23" fmla="*/ 47 h 760"/>
              <a:gd name="T24" fmla="*/ 330 w 659"/>
              <a:gd name="T25" fmla="*/ 84 h 760"/>
              <a:gd name="T26" fmla="*/ 286 w 659"/>
              <a:gd name="T27" fmla="*/ 47 h 760"/>
              <a:gd name="T28" fmla="*/ 48 w 659"/>
              <a:gd name="T29" fmla="*/ 413 h 760"/>
              <a:gd name="T30" fmla="*/ 611 w 659"/>
              <a:gd name="T31" fmla="*/ 413 h 760"/>
              <a:gd name="T32" fmla="*/ 559 w 659"/>
              <a:gd name="T33" fmla="*/ 324 h 760"/>
              <a:gd name="T34" fmla="*/ 529 w 659"/>
              <a:gd name="T35" fmla="*/ 336 h 760"/>
              <a:gd name="T36" fmla="*/ 330 w 659"/>
              <a:gd name="T37" fmla="*/ 627 h 760"/>
              <a:gd name="T38" fmla="*/ 330 w 659"/>
              <a:gd name="T39" fmla="*/ 199 h 760"/>
              <a:gd name="T40" fmla="*/ 330 w 659"/>
              <a:gd name="T41" fmla="*/ 167 h 760"/>
              <a:gd name="T42" fmla="*/ 330 w 659"/>
              <a:gd name="T43" fmla="*/ 658 h 760"/>
              <a:gd name="T44" fmla="*/ 559 w 659"/>
              <a:gd name="T45" fmla="*/ 324 h 760"/>
              <a:gd name="T46" fmla="*/ 497 w 659"/>
              <a:gd name="T47" fmla="*/ 280 h 760"/>
              <a:gd name="T48" fmla="*/ 520 w 659"/>
              <a:gd name="T49" fmla="*/ 283 h 760"/>
              <a:gd name="T50" fmla="*/ 400 w 659"/>
              <a:gd name="T51" fmla="*/ 177 h 760"/>
              <a:gd name="T52" fmla="*/ 391 w 659"/>
              <a:gd name="T53" fmla="*/ 208 h 760"/>
              <a:gd name="T54" fmla="*/ 330 w 659"/>
              <a:gd name="T55" fmla="*/ 440 h 760"/>
              <a:gd name="T56" fmla="*/ 330 w 659"/>
              <a:gd name="T57" fmla="*/ 385 h 760"/>
              <a:gd name="T58" fmla="*/ 345 w 659"/>
              <a:gd name="T59" fmla="*/ 345 h 760"/>
              <a:gd name="T60" fmla="*/ 330 w 659"/>
              <a:gd name="T61" fmla="*/ 233 h 760"/>
              <a:gd name="T62" fmla="*/ 314 w 659"/>
              <a:gd name="T63" fmla="*/ 345 h 760"/>
              <a:gd name="T64" fmla="*/ 345 w 659"/>
              <a:gd name="T65" fmla="*/ 345 h 760"/>
              <a:gd name="T66" fmla="*/ 400 w 659"/>
              <a:gd name="T67" fmla="*/ 397 h 760"/>
              <a:gd name="T68" fmla="*/ 400 w 659"/>
              <a:gd name="T69" fmla="*/ 429 h 760"/>
              <a:gd name="T70" fmla="*/ 511 w 659"/>
              <a:gd name="T71" fmla="*/ 413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9" h="760">
                <a:moveTo>
                  <a:pt x="659" y="413"/>
                </a:moveTo>
                <a:cubicBezTo>
                  <a:pt x="659" y="263"/>
                  <a:pt x="558" y="136"/>
                  <a:pt x="421" y="96"/>
                </a:cubicBezTo>
                <a:cubicBezTo>
                  <a:pt x="421" y="47"/>
                  <a:pt x="421" y="47"/>
                  <a:pt x="421" y="47"/>
                </a:cubicBezTo>
                <a:cubicBezTo>
                  <a:pt x="421" y="21"/>
                  <a:pt x="400" y="0"/>
                  <a:pt x="373" y="0"/>
                </a:cubicBezTo>
                <a:cubicBezTo>
                  <a:pt x="286" y="0"/>
                  <a:pt x="286" y="0"/>
                  <a:pt x="286" y="0"/>
                </a:cubicBezTo>
                <a:cubicBezTo>
                  <a:pt x="260" y="0"/>
                  <a:pt x="238" y="21"/>
                  <a:pt x="238" y="47"/>
                </a:cubicBezTo>
                <a:cubicBezTo>
                  <a:pt x="238" y="96"/>
                  <a:pt x="238" y="96"/>
                  <a:pt x="238" y="96"/>
                </a:cubicBezTo>
                <a:cubicBezTo>
                  <a:pt x="101" y="136"/>
                  <a:pt x="0" y="263"/>
                  <a:pt x="0" y="413"/>
                </a:cubicBezTo>
                <a:cubicBezTo>
                  <a:pt x="0" y="535"/>
                  <a:pt x="67" y="642"/>
                  <a:pt x="166" y="698"/>
                </a:cubicBezTo>
                <a:cubicBezTo>
                  <a:pt x="149" y="723"/>
                  <a:pt x="149" y="723"/>
                  <a:pt x="149" y="723"/>
                </a:cubicBezTo>
                <a:cubicBezTo>
                  <a:pt x="142" y="733"/>
                  <a:pt x="144" y="748"/>
                  <a:pt x="155" y="756"/>
                </a:cubicBezTo>
                <a:cubicBezTo>
                  <a:pt x="159" y="759"/>
                  <a:pt x="164" y="760"/>
                  <a:pt x="169" y="760"/>
                </a:cubicBezTo>
                <a:cubicBezTo>
                  <a:pt x="176" y="760"/>
                  <a:pt x="184" y="756"/>
                  <a:pt x="188" y="750"/>
                </a:cubicBezTo>
                <a:cubicBezTo>
                  <a:pt x="209" y="719"/>
                  <a:pt x="209" y="719"/>
                  <a:pt x="209" y="719"/>
                </a:cubicBezTo>
                <a:cubicBezTo>
                  <a:pt x="247" y="734"/>
                  <a:pt x="287" y="742"/>
                  <a:pt x="330" y="742"/>
                </a:cubicBezTo>
                <a:cubicBezTo>
                  <a:pt x="372" y="742"/>
                  <a:pt x="413" y="734"/>
                  <a:pt x="450" y="719"/>
                </a:cubicBezTo>
                <a:cubicBezTo>
                  <a:pt x="471" y="750"/>
                  <a:pt x="471" y="750"/>
                  <a:pt x="471" y="750"/>
                </a:cubicBezTo>
                <a:cubicBezTo>
                  <a:pt x="476" y="756"/>
                  <a:pt x="483" y="760"/>
                  <a:pt x="491" y="760"/>
                </a:cubicBezTo>
                <a:cubicBezTo>
                  <a:pt x="495" y="760"/>
                  <a:pt x="500" y="759"/>
                  <a:pt x="504" y="756"/>
                </a:cubicBezTo>
                <a:cubicBezTo>
                  <a:pt x="515" y="748"/>
                  <a:pt x="518" y="733"/>
                  <a:pt x="510" y="723"/>
                </a:cubicBezTo>
                <a:cubicBezTo>
                  <a:pt x="493" y="698"/>
                  <a:pt x="493" y="698"/>
                  <a:pt x="493" y="698"/>
                </a:cubicBezTo>
                <a:cubicBezTo>
                  <a:pt x="592" y="642"/>
                  <a:pt x="659" y="535"/>
                  <a:pt x="659" y="413"/>
                </a:cubicBezTo>
                <a:moveTo>
                  <a:pt x="286" y="47"/>
                </a:moveTo>
                <a:cubicBezTo>
                  <a:pt x="373" y="47"/>
                  <a:pt x="373" y="47"/>
                  <a:pt x="373" y="47"/>
                </a:cubicBezTo>
                <a:cubicBezTo>
                  <a:pt x="373" y="87"/>
                  <a:pt x="373" y="87"/>
                  <a:pt x="373" y="87"/>
                </a:cubicBezTo>
                <a:cubicBezTo>
                  <a:pt x="359" y="85"/>
                  <a:pt x="344" y="84"/>
                  <a:pt x="330" y="84"/>
                </a:cubicBezTo>
                <a:cubicBezTo>
                  <a:pt x="315" y="84"/>
                  <a:pt x="300" y="85"/>
                  <a:pt x="286" y="87"/>
                </a:cubicBezTo>
                <a:lnTo>
                  <a:pt x="286" y="47"/>
                </a:lnTo>
                <a:close/>
                <a:moveTo>
                  <a:pt x="330" y="695"/>
                </a:moveTo>
                <a:cubicBezTo>
                  <a:pt x="174" y="695"/>
                  <a:pt x="48" y="568"/>
                  <a:pt x="48" y="413"/>
                </a:cubicBezTo>
                <a:cubicBezTo>
                  <a:pt x="48" y="257"/>
                  <a:pt x="174" y="131"/>
                  <a:pt x="330" y="131"/>
                </a:cubicBezTo>
                <a:cubicBezTo>
                  <a:pt x="485" y="131"/>
                  <a:pt x="611" y="257"/>
                  <a:pt x="611" y="413"/>
                </a:cubicBezTo>
                <a:cubicBezTo>
                  <a:pt x="611" y="568"/>
                  <a:pt x="485" y="695"/>
                  <a:pt x="330" y="695"/>
                </a:cubicBezTo>
                <a:close/>
                <a:moveTo>
                  <a:pt x="559" y="324"/>
                </a:moveTo>
                <a:cubicBezTo>
                  <a:pt x="556" y="316"/>
                  <a:pt x="546" y="312"/>
                  <a:pt x="538" y="315"/>
                </a:cubicBezTo>
                <a:cubicBezTo>
                  <a:pt x="530" y="318"/>
                  <a:pt x="526" y="328"/>
                  <a:pt x="529" y="336"/>
                </a:cubicBezTo>
                <a:cubicBezTo>
                  <a:pt x="539" y="360"/>
                  <a:pt x="544" y="386"/>
                  <a:pt x="544" y="413"/>
                </a:cubicBezTo>
                <a:cubicBezTo>
                  <a:pt x="544" y="531"/>
                  <a:pt x="448" y="627"/>
                  <a:pt x="330" y="627"/>
                </a:cubicBezTo>
                <a:cubicBezTo>
                  <a:pt x="212" y="627"/>
                  <a:pt x="116" y="531"/>
                  <a:pt x="116" y="413"/>
                </a:cubicBezTo>
                <a:cubicBezTo>
                  <a:pt x="116" y="295"/>
                  <a:pt x="212" y="199"/>
                  <a:pt x="330" y="199"/>
                </a:cubicBezTo>
                <a:cubicBezTo>
                  <a:pt x="338" y="199"/>
                  <a:pt x="345" y="192"/>
                  <a:pt x="345" y="183"/>
                </a:cubicBezTo>
                <a:cubicBezTo>
                  <a:pt x="345" y="174"/>
                  <a:pt x="338" y="167"/>
                  <a:pt x="330" y="167"/>
                </a:cubicBezTo>
                <a:cubicBezTo>
                  <a:pt x="194" y="167"/>
                  <a:pt x="84" y="277"/>
                  <a:pt x="84" y="413"/>
                </a:cubicBezTo>
                <a:cubicBezTo>
                  <a:pt x="84" y="548"/>
                  <a:pt x="194" y="658"/>
                  <a:pt x="330" y="658"/>
                </a:cubicBezTo>
                <a:cubicBezTo>
                  <a:pt x="465" y="658"/>
                  <a:pt x="575" y="548"/>
                  <a:pt x="575" y="413"/>
                </a:cubicBezTo>
                <a:cubicBezTo>
                  <a:pt x="575" y="382"/>
                  <a:pt x="570" y="353"/>
                  <a:pt x="559" y="324"/>
                </a:cubicBezTo>
                <a:moveTo>
                  <a:pt x="391" y="208"/>
                </a:moveTo>
                <a:cubicBezTo>
                  <a:pt x="433" y="220"/>
                  <a:pt x="470" y="245"/>
                  <a:pt x="497" y="280"/>
                </a:cubicBezTo>
                <a:cubicBezTo>
                  <a:pt x="501" y="284"/>
                  <a:pt x="505" y="286"/>
                  <a:pt x="510" y="286"/>
                </a:cubicBezTo>
                <a:cubicBezTo>
                  <a:pt x="513" y="286"/>
                  <a:pt x="517" y="285"/>
                  <a:pt x="520" y="283"/>
                </a:cubicBezTo>
                <a:cubicBezTo>
                  <a:pt x="527" y="277"/>
                  <a:pt x="528" y="267"/>
                  <a:pt x="522" y="260"/>
                </a:cubicBezTo>
                <a:cubicBezTo>
                  <a:pt x="491" y="221"/>
                  <a:pt x="448" y="192"/>
                  <a:pt x="400" y="177"/>
                </a:cubicBezTo>
                <a:cubicBezTo>
                  <a:pt x="392" y="175"/>
                  <a:pt x="383" y="180"/>
                  <a:pt x="380" y="188"/>
                </a:cubicBezTo>
                <a:cubicBezTo>
                  <a:pt x="378" y="196"/>
                  <a:pt x="383" y="205"/>
                  <a:pt x="391" y="208"/>
                </a:cubicBezTo>
                <a:moveTo>
                  <a:pt x="302" y="413"/>
                </a:moveTo>
                <a:cubicBezTo>
                  <a:pt x="302" y="428"/>
                  <a:pt x="314" y="440"/>
                  <a:pt x="330" y="440"/>
                </a:cubicBezTo>
                <a:cubicBezTo>
                  <a:pt x="345" y="440"/>
                  <a:pt x="357" y="428"/>
                  <a:pt x="357" y="413"/>
                </a:cubicBezTo>
                <a:cubicBezTo>
                  <a:pt x="357" y="398"/>
                  <a:pt x="345" y="385"/>
                  <a:pt x="330" y="385"/>
                </a:cubicBezTo>
                <a:cubicBezTo>
                  <a:pt x="314" y="385"/>
                  <a:pt x="302" y="398"/>
                  <a:pt x="302" y="413"/>
                </a:cubicBezTo>
                <a:moveTo>
                  <a:pt x="345" y="345"/>
                </a:moveTo>
                <a:cubicBezTo>
                  <a:pt x="345" y="249"/>
                  <a:pt x="345" y="249"/>
                  <a:pt x="345" y="249"/>
                </a:cubicBezTo>
                <a:cubicBezTo>
                  <a:pt x="345" y="240"/>
                  <a:pt x="338" y="233"/>
                  <a:pt x="330" y="233"/>
                </a:cubicBezTo>
                <a:cubicBezTo>
                  <a:pt x="321" y="233"/>
                  <a:pt x="314" y="240"/>
                  <a:pt x="314" y="249"/>
                </a:cubicBezTo>
                <a:cubicBezTo>
                  <a:pt x="314" y="345"/>
                  <a:pt x="314" y="345"/>
                  <a:pt x="314" y="345"/>
                </a:cubicBezTo>
                <a:cubicBezTo>
                  <a:pt x="314" y="353"/>
                  <a:pt x="321" y="360"/>
                  <a:pt x="330" y="360"/>
                </a:cubicBezTo>
                <a:cubicBezTo>
                  <a:pt x="338" y="360"/>
                  <a:pt x="345" y="353"/>
                  <a:pt x="345" y="345"/>
                </a:cubicBezTo>
                <a:moveTo>
                  <a:pt x="495" y="397"/>
                </a:moveTo>
                <a:cubicBezTo>
                  <a:pt x="400" y="397"/>
                  <a:pt x="400" y="397"/>
                  <a:pt x="400" y="397"/>
                </a:cubicBezTo>
                <a:cubicBezTo>
                  <a:pt x="391" y="397"/>
                  <a:pt x="384" y="404"/>
                  <a:pt x="384" y="413"/>
                </a:cubicBezTo>
                <a:cubicBezTo>
                  <a:pt x="384" y="422"/>
                  <a:pt x="391" y="429"/>
                  <a:pt x="400" y="429"/>
                </a:cubicBezTo>
                <a:cubicBezTo>
                  <a:pt x="495" y="429"/>
                  <a:pt x="495" y="429"/>
                  <a:pt x="495" y="429"/>
                </a:cubicBezTo>
                <a:cubicBezTo>
                  <a:pt x="504" y="429"/>
                  <a:pt x="511" y="422"/>
                  <a:pt x="511" y="413"/>
                </a:cubicBezTo>
                <a:cubicBezTo>
                  <a:pt x="511" y="404"/>
                  <a:pt x="504" y="397"/>
                  <a:pt x="495" y="397"/>
                </a:cubicBezTo>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矩形 22">
            <a:extLst>
              <a:ext uri="{FF2B5EF4-FFF2-40B4-BE49-F238E27FC236}">
                <a16:creationId xmlns:a16="http://schemas.microsoft.com/office/drawing/2014/main" id="{A72F8246-E766-4A51-80AE-EFD3F18B83E2}"/>
              </a:ext>
            </a:extLst>
          </p:cNvPr>
          <p:cNvSpPr/>
          <p:nvPr/>
        </p:nvSpPr>
        <p:spPr>
          <a:xfrm>
            <a:off x="3940004" y="5743576"/>
            <a:ext cx="2251975" cy="400110"/>
          </a:xfrm>
          <a:prstGeom prst="rect">
            <a:avLst/>
          </a:prstGeom>
        </p:spPr>
        <p:txBody>
          <a:bodyPr wrap="square">
            <a:spAutoFit/>
          </a:bodyPr>
          <a:lstStyle/>
          <a:p>
            <a:r>
              <a:rPr lang="zh-CN" altLang="en-US" sz="2000" b="1" dirty="0">
                <a:solidFill>
                  <a:schemeClr val="tx1">
                    <a:lumMod val="95000"/>
                    <a:lumOff val="5000"/>
                  </a:schemeClr>
                </a:solidFill>
                <a:latin typeface="微软雅黑 Light" panose="020B0502040204020203" pitchFamily="34" charset="-122"/>
                <a:ea typeface="微软雅黑 Light" panose="020B0502040204020203" pitchFamily="34" charset="-122"/>
              </a:rPr>
              <a:t>第二周  </a:t>
            </a:r>
            <a:r>
              <a:rPr lang="en-US" altLang="zh-CN" sz="2000" b="1" dirty="0">
                <a:solidFill>
                  <a:schemeClr val="tx1">
                    <a:lumMod val="95000"/>
                    <a:lumOff val="5000"/>
                  </a:schemeClr>
                </a:solidFill>
                <a:latin typeface="微软雅黑 Light" panose="020B0502040204020203" pitchFamily="34" charset="-122"/>
                <a:ea typeface="微软雅黑 Light" panose="020B0502040204020203" pitchFamily="34" charset="-122"/>
              </a:rPr>
              <a:t>Thu-Fri</a:t>
            </a:r>
            <a:endParaRPr lang="en-US" altLang="zh-CN" sz="2000" b="1"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393571654"/>
      </p:ext>
    </p:extLst>
  </p:cSld>
  <p:clrMapOvr>
    <a:masterClrMapping/>
  </p:clrMapOvr>
  <p:transition spd="slow" advTm="3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30"/>
            <a:ext cx="12196453" cy="6858631"/>
            <a:chOff x="0" y="-630"/>
            <a:chExt cx="12196453" cy="6858631"/>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7" name="矩形 6"/>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endCxn id="6" idx="2"/>
          </p:cNvCxnSpPr>
          <p:nvPr/>
        </p:nvCxnSpPr>
        <p:spPr>
          <a:xfrm>
            <a:off x="6096000" y="-630"/>
            <a:ext cx="0" cy="685863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907314" y="807978"/>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5905063" y="3240314"/>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矩形 11"/>
          <p:cNvSpPr/>
          <p:nvPr/>
        </p:nvSpPr>
        <p:spPr>
          <a:xfrm>
            <a:off x="6419834" y="877571"/>
            <a:ext cx="1698171" cy="400110"/>
          </a:xfrm>
          <a:prstGeom prst="rect">
            <a:avLst/>
          </a:prstGeom>
        </p:spPr>
        <p:txBody>
          <a:bodyPr wrap="square">
            <a:spAutoFit/>
          </a:bodyPr>
          <a:lstStyle/>
          <a:p>
            <a:r>
              <a:rPr lang="zh-CN" altLang="en-US" sz="2000" b="1" dirty="0">
                <a:solidFill>
                  <a:schemeClr val="tx1">
                    <a:lumMod val="95000"/>
                    <a:lumOff val="5000"/>
                  </a:schemeClr>
                </a:solidFill>
                <a:latin typeface="微软雅黑 Light" panose="020B0502040204020203" pitchFamily="34" charset="-122"/>
                <a:ea typeface="微软雅黑 Light" panose="020B0502040204020203" pitchFamily="34" charset="-122"/>
              </a:rPr>
              <a:t>第二周  </a:t>
            </a:r>
            <a:r>
              <a:rPr lang="en-US" altLang="zh-CN" sz="2000" b="1" dirty="0">
                <a:solidFill>
                  <a:schemeClr val="tx1">
                    <a:lumMod val="95000"/>
                    <a:lumOff val="5000"/>
                  </a:schemeClr>
                </a:solidFill>
                <a:latin typeface="微软雅黑 Light" panose="020B0502040204020203" pitchFamily="34" charset="-122"/>
                <a:ea typeface="微软雅黑 Light" panose="020B0502040204020203" pitchFamily="34" charset="-122"/>
              </a:rPr>
              <a:t>Sat</a:t>
            </a:r>
            <a:endParaRPr lang="en-US" altLang="zh-CN" sz="2000" b="1"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13" name="矩形 12"/>
          <p:cNvSpPr/>
          <p:nvPr/>
        </p:nvSpPr>
        <p:spPr>
          <a:xfrm>
            <a:off x="6419834" y="1185349"/>
            <a:ext cx="5637017" cy="378886"/>
          </a:xfrm>
          <a:prstGeom prst="rect">
            <a:avLst/>
          </a:prstGeom>
        </p:spPr>
        <p:txBody>
          <a:bodyPr wrap="square">
            <a:spAutoFit/>
          </a:bodyPr>
          <a:lstStyle/>
          <a:p>
            <a:pPr>
              <a:lnSpc>
                <a:spcPct val="15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对于这一周工作进行阶段性总结，实时调整计划，并完善本周工作。</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3578089" y="3309908"/>
            <a:ext cx="2179434" cy="400110"/>
          </a:xfrm>
          <a:prstGeom prst="rect">
            <a:avLst/>
          </a:prstGeom>
        </p:spPr>
        <p:txBody>
          <a:bodyPr wrap="square">
            <a:spAutoFit/>
          </a:bodyPr>
          <a:lstStyle/>
          <a:p>
            <a:pPr algn="r"/>
            <a:r>
              <a:rPr lang="zh-CN" altLang="en-US" sz="2000" b="1" dirty="0">
                <a:solidFill>
                  <a:schemeClr val="tx1">
                    <a:lumMod val="95000"/>
                    <a:lumOff val="5000"/>
                  </a:schemeClr>
                </a:solidFill>
                <a:latin typeface="微软雅黑 Light" panose="020B0502040204020203" pitchFamily="34" charset="-122"/>
                <a:ea typeface="微软雅黑 Light" panose="020B0502040204020203" pitchFamily="34" charset="-122"/>
              </a:rPr>
              <a:t>第三周  </a:t>
            </a:r>
            <a:r>
              <a:rPr lang="en-US" altLang="zh-CN" sz="2000" b="1" dirty="0">
                <a:solidFill>
                  <a:schemeClr val="tx1">
                    <a:lumMod val="95000"/>
                    <a:lumOff val="5000"/>
                  </a:schemeClr>
                </a:solidFill>
                <a:latin typeface="微软雅黑 Light" panose="020B0502040204020203" pitchFamily="34" charset="-122"/>
                <a:ea typeface="微软雅黑 Light" panose="020B0502040204020203" pitchFamily="34" charset="-122"/>
              </a:rPr>
              <a:t>Mon-Tue</a:t>
            </a:r>
            <a:endParaRPr lang="en-US" altLang="zh-CN" sz="2000" b="1"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15" name="矩形 14"/>
          <p:cNvSpPr/>
          <p:nvPr/>
        </p:nvSpPr>
        <p:spPr>
          <a:xfrm>
            <a:off x="134024" y="3617686"/>
            <a:ext cx="5637017" cy="378886"/>
          </a:xfrm>
          <a:prstGeom prst="rect">
            <a:avLst/>
          </a:prstGeom>
        </p:spPr>
        <p:txBody>
          <a:bodyPr wrap="square">
            <a:spAutoFit/>
          </a:bodyPr>
          <a:lstStyle/>
          <a:p>
            <a:pPr algn="r">
              <a:lnSpc>
                <a:spcPct val="15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学习房价预测的相关模型，了解不同模型下的对房价预测的差异。</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22" name="Freeform 1750"/>
          <p:cNvSpPr>
            <a:spLocks/>
          </p:cNvSpPr>
          <p:nvPr/>
        </p:nvSpPr>
        <p:spPr bwMode="auto">
          <a:xfrm>
            <a:off x="6018753" y="880461"/>
            <a:ext cx="158947" cy="214160"/>
          </a:xfrm>
          <a:custGeom>
            <a:avLst/>
            <a:gdLst>
              <a:gd name="T0" fmla="*/ 108 w 108"/>
              <a:gd name="T1" fmla="*/ 30 h 144"/>
              <a:gd name="T2" fmla="*/ 48 w 108"/>
              <a:gd name="T3" fmla="*/ 24 h 144"/>
              <a:gd name="T4" fmla="*/ 12 w 108"/>
              <a:gd name="T5" fmla="*/ 12 h 144"/>
              <a:gd name="T6" fmla="*/ 12 w 108"/>
              <a:gd name="T7" fmla="*/ 0 h 144"/>
              <a:gd name="T8" fmla="*/ 0 w 108"/>
              <a:gd name="T9" fmla="*/ 0 h 144"/>
              <a:gd name="T10" fmla="*/ 0 w 108"/>
              <a:gd name="T11" fmla="*/ 144 h 144"/>
              <a:gd name="T12" fmla="*/ 12 w 108"/>
              <a:gd name="T13" fmla="*/ 144 h 144"/>
              <a:gd name="T14" fmla="*/ 12 w 108"/>
              <a:gd name="T15" fmla="*/ 72 h 144"/>
              <a:gd name="T16" fmla="*/ 48 w 108"/>
              <a:gd name="T17" fmla="*/ 84 h 144"/>
              <a:gd name="T18" fmla="*/ 108 w 108"/>
              <a:gd name="T19" fmla="*/ 90 h 144"/>
              <a:gd name="T20" fmla="*/ 90 w 108"/>
              <a:gd name="T21" fmla="*/ 60 h 144"/>
              <a:gd name="T22" fmla="*/ 108 w 108"/>
              <a:gd name="T2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108" y="30"/>
                </a:moveTo>
                <a:cubicBezTo>
                  <a:pt x="108" y="30"/>
                  <a:pt x="72" y="24"/>
                  <a:pt x="48" y="24"/>
                </a:cubicBezTo>
                <a:cubicBezTo>
                  <a:pt x="24" y="24"/>
                  <a:pt x="12" y="12"/>
                  <a:pt x="12" y="12"/>
                </a:cubicBezTo>
                <a:cubicBezTo>
                  <a:pt x="12" y="0"/>
                  <a:pt x="12" y="0"/>
                  <a:pt x="12" y="0"/>
                </a:cubicBezTo>
                <a:cubicBezTo>
                  <a:pt x="0" y="0"/>
                  <a:pt x="0" y="0"/>
                  <a:pt x="0" y="0"/>
                </a:cubicBezTo>
                <a:cubicBezTo>
                  <a:pt x="0" y="144"/>
                  <a:pt x="0" y="144"/>
                  <a:pt x="0" y="144"/>
                </a:cubicBezTo>
                <a:cubicBezTo>
                  <a:pt x="12" y="144"/>
                  <a:pt x="12" y="144"/>
                  <a:pt x="12" y="144"/>
                </a:cubicBezTo>
                <a:cubicBezTo>
                  <a:pt x="12" y="72"/>
                  <a:pt x="12" y="72"/>
                  <a:pt x="12" y="72"/>
                </a:cubicBezTo>
                <a:cubicBezTo>
                  <a:pt x="12" y="72"/>
                  <a:pt x="24" y="84"/>
                  <a:pt x="48" y="84"/>
                </a:cubicBezTo>
                <a:cubicBezTo>
                  <a:pt x="72" y="84"/>
                  <a:pt x="108" y="90"/>
                  <a:pt x="108" y="90"/>
                </a:cubicBezTo>
                <a:cubicBezTo>
                  <a:pt x="90" y="60"/>
                  <a:pt x="90" y="60"/>
                  <a:pt x="90" y="60"/>
                </a:cubicBezTo>
                <a:lnTo>
                  <a:pt x="108" y="3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310"/>
          <p:cNvSpPr>
            <a:spLocks noEditPoints="1"/>
          </p:cNvSpPr>
          <p:nvPr/>
        </p:nvSpPr>
        <p:spPr bwMode="auto">
          <a:xfrm>
            <a:off x="6039692" y="3353678"/>
            <a:ext cx="149993" cy="150641"/>
          </a:xfrm>
          <a:custGeom>
            <a:avLst/>
            <a:gdLst>
              <a:gd name="T0" fmla="*/ 24 w 196"/>
              <a:gd name="T1" fmla="*/ 133 h 197"/>
              <a:gd name="T2" fmla="*/ 24 w 196"/>
              <a:gd name="T3" fmla="*/ 62 h 197"/>
              <a:gd name="T4" fmla="*/ 61 w 196"/>
              <a:gd name="T5" fmla="*/ 24 h 197"/>
              <a:gd name="T6" fmla="*/ 158 w 196"/>
              <a:gd name="T7" fmla="*/ 24 h 197"/>
              <a:gd name="T8" fmla="*/ 123 w 196"/>
              <a:gd name="T9" fmla="*/ 0 h 197"/>
              <a:gd name="T10" fmla="*/ 37 w 196"/>
              <a:gd name="T11" fmla="*/ 0 h 197"/>
              <a:gd name="T12" fmla="*/ 0 w 196"/>
              <a:gd name="T13" fmla="*/ 37 h 197"/>
              <a:gd name="T14" fmla="*/ 0 w 196"/>
              <a:gd name="T15" fmla="*/ 99 h 197"/>
              <a:gd name="T16" fmla="*/ 24 w 196"/>
              <a:gd name="T17" fmla="*/ 133 h 197"/>
              <a:gd name="T18" fmla="*/ 36 w 196"/>
              <a:gd name="T19" fmla="*/ 74 h 197"/>
              <a:gd name="T20" fmla="*/ 36 w 196"/>
              <a:gd name="T21" fmla="*/ 123 h 197"/>
              <a:gd name="T22" fmla="*/ 74 w 196"/>
              <a:gd name="T23" fmla="*/ 160 h 197"/>
              <a:gd name="T24" fmla="*/ 111 w 196"/>
              <a:gd name="T25" fmla="*/ 160 h 197"/>
              <a:gd name="T26" fmla="*/ 135 w 196"/>
              <a:gd name="T27" fmla="*/ 197 h 197"/>
              <a:gd name="T28" fmla="*/ 160 w 196"/>
              <a:gd name="T29" fmla="*/ 160 h 197"/>
              <a:gd name="T30" fmla="*/ 196 w 196"/>
              <a:gd name="T31" fmla="*/ 123 h 197"/>
              <a:gd name="T32" fmla="*/ 196 w 196"/>
              <a:gd name="T33" fmla="*/ 74 h 197"/>
              <a:gd name="T34" fmla="*/ 160 w 196"/>
              <a:gd name="T35" fmla="*/ 37 h 197"/>
              <a:gd name="T36" fmla="*/ 74 w 196"/>
              <a:gd name="T37" fmla="*/ 37 h 197"/>
              <a:gd name="T38" fmla="*/ 36 w 196"/>
              <a:gd name="T39" fmla="*/ 74 h 197"/>
              <a:gd name="T40" fmla="*/ 172 w 196"/>
              <a:gd name="T41" fmla="*/ 72 h 197"/>
              <a:gd name="T42" fmla="*/ 172 w 196"/>
              <a:gd name="T43" fmla="*/ 123 h 197"/>
              <a:gd name="T44" fmla="*/ 159 w 196"/>
              <a:gd name="T45" fmla="*/ 136 h 197"/>
              <a:gd name="T46" fmla="*/ 152 w 196"/>
              <a:gd name="T47" fmla="*/ 136 h 197"/>
              <a:gd name="T48" fmla="*/ 135 w 196"/>
              <a:gd name="T49" fmla="*/ 160 h 197"/>
              <a:gd name="T50" fmla="*/ 119 w 196"/>
              <a:gd name="T51" fmla="*/ 136 h 197"/>
              <a:gd name="T52" fmla="*/ 74 w 196"/>
              <a:gd name="T53" fmla="*/ 136 h 197"/>
              <a:gd name="T54" fmla="*/ 60 w 196"/>
              <a:gd name="T55" fmla="*/ 123 h 197"/>
              <a:gd name="T56" fmla="*/ 60 w 196"/>
              <a:gd name="T57" fmla="*/ 72 h 197"/>
              <a:gd name="T58" fmla="*/ 74 w 196"/>
              <a:gd name="T59" fmla="*/ 60 h 197"/>
              <a:gd name="T60" fmla="*/ 159 w 196"/>
              <a:gd name="T61" fmla="*/ 60 h 197"/>
              <a:gd name="T62" fmla="*/ 172 w 196"/>
              <a:gd name="T63" fmla="*/ 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7">
                <a:moveTo>
                  <a:pt x="24" y="133"/>
                </a:moveTo>
                <a:cubicBezTo>
                  <a:pt x="24" y="62"/>
                  <a:pt x="24" y="62"/>
                  <a:pt x="24" y="62"/>
                </a:cubicBezTo>
                <a:cubicBezTo>
                  <a:pt x="24" y="41"/>
                  <a:pt x="41" y="24"/>
                  <a:pt x="61" y="24"/>
                </a:cubicBezTo>
                <a:cubicBezTo>
                  <a:pt x="158" y="24"/>
                  <a:pt x="158" y="24"/>
                  <a:pt x="158" y="24"/>
                </a:cubicBezTo>
                <a:cubicBezTo>
                  <a:pt x="153" y="10"/>
                  <a:pt x="139" y="0"/>
                  <a:pt x="123" y="0"/>
                </a:cubicBezTo>
                <a:cubicBezTo>
                  <a:pt x="37" y="0"/>
                  <a:pt x="37" y="0"/>
                  <a:pt x="37" y="0"/>
                </a:cubicBezTo>
                <a:cubicBezTo>
                  <a:pt x="16" y="0"/>
                  <a:pt x="0" y="17"/>
                  <a:pt x="0" y="37"/>
                </a:cubicBezTo>
                <a:cubicBezTo>
                  <a:pt x="0" y="99"/>
                  <a:pt x="0" y="99"/>
                  <a:pt x="0" y="99"/>
                </a:cubicBezTo>
                <a:cubicBezTo>
                  <a:pt x="0" y="115"/>
                  <a:pt x="9" y="128"/>
                  <a:pt x="24" y="133"/>
                </a:cubicBezTo>
                <a:close/>
                <a:moveTo>
                  <a:pt x="36" y="74"/>
                </a:moveTo>
                <a:cubicBezTo>
                  <a:pt x="36" y="123"/>
                  <a:pt x="36" y="123"/>
                  <a:pt x="36" y="123"/>
                </a:cubicBezTo>
                <a:cubicBezTo>
                  <a:pt x="36" y="144"/>
                  <a:pt x="53" y="160"/>
                  <a:pt x="74" y="160"/>
                </a:cubicBezTo>
                <a:cubicBezTo>
                  <a:pt x="111" y="160"/>
                  <a:pt x="111" y="160"/>
                  <a:pt x="111" y="160"/>
                </a:cubicBezTo>
                <a:cubicBezTo>
                  <a:pt x="135" y="197"/>
                  <a:pt x="135" y="197"/>
                  <a:pt x="135" y="197"/>
                </a:cubicBezTo>
                <a:cubicBezTo>
                  <a:pt x="160" y="160"/>
                  <a:pt x="160" y="160"/>
                  <a:pt x="160" y="160"/>
                </a:cubicBezTo>
                <a:cubicBezTo>
                  <a:pt x="180" y="160"/>
                  <a:pt x="196" y="144"/>
                  <a:pt x="196" y="123"/>
                </a:cubicBezTo>
                <a:cubicBezTo>
                  <a:pt x="196" y="74"/>
                  <a:pt x="196" y="74"/>
                  <a:pt x="196" y="74"/>
                </a:cubicBezTo>
                <a:cubicBezTo>
                  <a:pt x="196" y="54"/>
                  <a:pt x="180" y="37"/>
                  <a:pt x="160" y="37"/>
                </a:cubicBezTo>
                <a:cubicBezTo>
                  <a:pt x="74" y="37"/>
                  <a:pt x="74" y="37"/>
                  <a:pt x="74" y="37"/>
                </a:cubicBezTo>
                <a:cubicBezTo>
                  <a:pt x="53" y="37"/>
                  <a:pt x="36" y="54"/>
                  <a:pt x="36" y="74"/>
                </a:cubicBezTo>
                <a:close/>
                <a:moveTo>
                  <a:pt x="172" y="72"/>
                </a:moveTo>
                <a:cubicBezTo>
                  <a:pt x="172" y="123"/>
                  <a:pt x="172" y="123"/>
                  <a:pt x="172" y="123"/>
                </a:cubicBezTo>
                <a:cubicBezTo>
                  <a:pt x="172" y="130"/>
                  <a:pt x="166" y="136"/>
                  <a:pt x="159" y="136"/>
                </a:cubicBezTo>
                <a:cubicBezTo>
                  <a:pt x="152" y="136"/>
                  <a:pt x="152" y="136"/>
                  <a:pt x="152" y="136"/>
                </a:cubicBezTo>
                <a:cubicBezTo>
                  <a:pt x="135" y="160"/>
                  <a:pt x="135" y="160"/>
                  <a:pt x="135" y="160"/>
                </a:cubicBezTo>
                <a:cubicBezTo>
                  <a:pt x="119" y="136"/>
                  <a:pt x="119" y="136"/>
                  <a:pt x="119" y="136"/>
                </a:cubicBezTo>
                <a:cubicBezTo>
                  <a:pt x="74" y="136"/>
                  <a:pt x="74" y="136"/>
                  <a:pt x="74" y="136"/>
                </a:cubicBezTo>
                <a:cubicBezTo>
                  <a:pt x="67" y="136"/>
                  <a:pt x="60" y="130"/>
                  <a:pt x="60" y="123"/>
                </a:cubicBezTo>
                <a:cubicBezTo>
                  <a:pt x="60" y="72"/>
                  <a:pt x="60" y="72"/>
                  <a:pt x="60" y="72"/>
                </a:cubicBezTo>
                <a:cubicBezTo>
                  <a:pt x="60" y="66"/>
                  <a:pt x="67" y="60"/>
                  <a:pt x="74" y="60"/>
                </a:cubicBezTo>
                <a:cubicBezTo>
                  <a:pt x="159" y="60"/>
                  <a:pt x="159" y="60"/>
                  <a:pt x="159" y="60"/>
                </a:cubicBezTo>
                <a:cubicBezTo>
                  <a:pt x="166" y="60"/>
                  <a:pt x="172" y="66"/>
                  <a:pt x="172" y="72"/>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a:extLst>
              <a:ext uri="{FF2B5EF4-FFF2-40B4-BE49-F238E27FC236}">
                <a16:creationId xmlns:a16="http://schemas.microsoft.com/office/drawing/2014/main" id="{8E8FCCB3-53BB-4BF4-8D0A-A47B92C88FD7}"/>
              </a:ext>
            </a:extLst>
          </p:cNvPr>
          <p:cNvGrpSpPr/>
          <p:nvPr/>
        </p:nvGrpSpPr>
        <p:grpSpPr>
          <a:xfrm>
            <a:off x="5905063" y="5432888"/>
            <a:ext cx="377371" cy="377371"/>
            <a:chOff x="5902397" y="4091105"/>
            <a:chExt cx="377371" cy="377371"/>
          </a:xfrm>
        </p:grpSpPr>
        <p:sp>
          <p:nvSpPr>
            <p:cNvPr id="11" name="椭圆 10"/>
            <p:cNvSpPr/>
            <p:nvPr/>
          </p:nvSpPr>
          <p:spPr>
            <a:xfrm>
              <a:off x="5902397" y="4091105"/>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Freeform 117"/>
            <p:cNvSpPr>
              <a:spLocks noEditPoints="1"/>
            </p:cNvSpPr>
            <p:nvPr/>
          </p:nvSpPr>
          <p:spPr bwMode="auto">
            <a:xfrm>
              <a:off x="5989479" y="4178050"/>
              <a:ext cx="217493" cy="217493"/>
            </a:xfrm>
            <a:custGeom>
              <a:avLst/>
              <a:gdLst>
                <a:gd name="T0" fmla="*/ 195 w 201"/>
                <a:gd name="T1" fmla="*/ 53 h 201"/>
                <a:gd name="T2" fmla="*/ 181 w 201"/>
                <a:gd name="T3" fmla="*/ 67 h 201"/>
                <a:gd name="T4" fmla="*/ 133 w 201"/>
                <a:gd name="T5" fmla="*/ 20 h 201"/>
                <a:gd name="T6" fmla="*/ 148 w 201"/>
                <a:gd name="T7" fmla="*/ 5 h 201"/>
                <a:gd name="T8" fmla="*/ 166 w 201"/>
                <a:gd name="T9" fmla="*/ 5 h 201"/>
                <a:gd name="T10" fmla="*/ 196 w 201"/>
                <a:gd name="T11" fmla="*/ 35 h 201"/>
                <a:gd name="T12" fmla="*/ 195 w 201"/>
                <a:gd name="T13" fmla="*/ 53 h 201"/>
                <a:gd name="T14" fmla="*/ 71 w 201"/>
                <a:gd name="T15" fmla="*/ 177 h 201"/>
                <a:gd name="T16" fmla="*/ 24 w 201"/>
                <a:gd name="T17" fmla="*/ 129 h 201"/>
                <a:gd name="T18" fmla="*/ 129 w 201"/>
                <a:gd name="T19" fmla="*/ 24 h 201"/>
                <a:gd name="T20" fmla="*/ 176 w 201"/>
                <a:gd name="T21" fmla="*/ 72 h 201"/>
                <a:gd name="T22" fmla="*/ 71 w 201"/>
                <a:gd name="T23" fmla="*/ 177 h 201"/>
                <a:gd name="T24" fmla="*/ 0 w 201"/>
                <a:gd name="T25" fmla="*/ 201 h 201"/>
                <a:gd name="T26" fmla="*/ 19 w 201"/>
                <a:gd name="T27" fmla="*/ 134 h 201"/>
                <a:gd name="T28" fmla="*/ 66 w 201"/>
                <a:gd name="T29" fmla="*/ 182 h 201"/>
                <a:gd name="T30" fmla="*/ 0 w 201"/>
                <a:gd name="T31"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1">
                  <a:moveTo>
                    <a:pt x="195" y="53"/>
                  </a:moveTo>
                  <a:cubicBezTo>
                    <a:pt x="181" y="67"/>
                    <a:pt x="181" y="67"/>
                    <a:pt x="181" y="67"/>
                  </a:cubicBezTo>
                  <a:cubicBezTo>
                    <a:pt x="133" y="20"/>
                    <a:pt x="133" y="20"/>
                    <a:pt x="133" y="20"/>
                  </a:cubicBezTo>
                  <a:cubicBezTo>
                    <a:pt x="148" y="5"/>
                    <a:pt x="148" y="5"/>
                    <a:pt x="148" y="5"/>
                  </a:cubicBezTo>
                  <a:cubicBezTo>
                    <a:pt x="153" y="0"/>
                    <a:pt x="161" y="0"/>
                    <a:pt x="166" y="5"/>
                  </a:cubicBezTo>
                  <a:cubicBezTo>
                    <a:pt x="196" y="35"/>
                    <a:pt x="196" y="35"/>
                    <a:pt x="196" y="35"/>
                  </a:cubicBezTo>
                  <a:cubicBezTo>
                    <a:pt x="201" y="39"/>
                    <a:pt x="201" y="48"/>
                    <a:pt x="195" y="53"/>
                  </a:cubicBezTo>
                  <a:close/>
                  <a:moveTo>
                    <a:pt x="71" y="177"/>
                  </a:moveTo>
                  <a:cubicBezTo>
                    <a:pt x="24" y="129"/>
                    <a:pt x="24" y="129"/>
                    <a:pt x="24" y="129"/>
                  </a:cubicBezTo>
                  <a:cubicBezTo>
                    <a:pt x="129" y="24"/>
                    <a:pt x="129" y="24"/>
                    <a:pt x="129" y="24"/>
                  </a:cubicBezTo>
                  <a:cubicBezTo>
                    <a:pt x="176" y="72"/>
                    <a:pt x="176" y="72"/>
                    <a:pt x="176" y="72"/>
                  </a:cubicBezTo>
                  <a:lnTo>
                    <a:pt x="71" y="177"/>
                  </a:lnTo>
                  <a:close/>
                  <a:moveTo>
                    <a:pt x="0" y="201"/>
                  </a:moveTo>
                  <a:cubicBezTo>
                    <a:pt x="19" y="134"/>
                    <a:pt x="19" y="134"/>
                    <a:pt x="19" y="134"/>
                  </a:cubicBezTo>
                  <a:cubicBezTo>
                    <a:pt x="66" y="182"/>
                    <a:pt x="66" y="182"/>
                    <a:pt x="66" y="182"/>
                  </a:cubicBezTo>
                  <a:lnTo>
                    <a:pt x="0" y="201"/>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矩形 27">
            <a:extLst>
              <a:ext uri="{FF2B5EF4-FFF2-40B4-BE49-F238E27FC236}">
                <a16:creationId xmlns:a16="http://schemas.microsoft.com/office/drawing/2014/main" id="{03BBDD54-6978-4EFA-9125-E27F4A345C52}"/>
              </a:ext>
            </a:extLst>
          </p:cNvPr>
          <p:cNvSpPr/>
          <p:nvPr/>
        </p:nvSpPr>
        <p:spPr>
          <a:xfrm>
            <a:off x="6658838" y="5432888"/>
            <a:ext cx="1698171" cy="400110"/>
          </a:xfrm>
          <a:prstGeom prst="rect">
            <a:avLst/>
          </a:prstGeom>
        </p:spPr>
        <p:txBody>
          <a:bodyPr wrap="square">
            <a:spAutoFit/>
          </a:bodyPr>
          <a:lstStyle/>
          <a:p>
            <a:r>
              <a:rPr lang="zh-CN" altLang="en-US" sz="2000" b="1" dirty="0">
                <a:solidFill>
                  <a:schemeClr val="tx1">
                    <a:lumMod val="95000"/>
                    <a:lumOff val="5000"/>
                  </a:schemeClr>
                </a:solidFill>
                <a:latin typeface="微软雅黑 Light" panose="020B0502040204020203" pitchFamily="34" charset="-122"/>
                <a:ea typeface="微软雅黑 Light" panose="020B0502040204020203" pitchFamily="34" charset="-122"/>
              </a:rPr>
              <a:t>第三周  </a:t>
            </a:r>
            <a:r>
              <a:rPr lang="en-US" altLang="zh-CN" sz="2000" b="1" dirty="0">
                <a:solidFill>
                  <a:schemeClr val="tx1">
                    <a:lumMod val="95000"/>
                    <a:lumOff val="5000"/>
                  </a:schemeClr>
                </a:solidFill>
                <a:latin typeface="微软雅黑 Light" panose="020B0502040204020203" pitchFamily="34" charset="-122"/>
                <a:ea typeface="微软雅黑 Light" panose="020B0502040204020203" pitchFamily="34" charset="-122"/>
              </a:rPr>
              <a:t>Wed</a:t>
            </a:r>
            <a:endParaRPr lang="en-US" altLang="zh-CN" sz="2000" b="1"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29" name="矩形 28">
            <a:extLst>
              <a:ext uri="{FF2B5EF4-FFF2-40B4-BE49-F238E27FC236}">
                <a16:creationId xmlns:a16="http://schemas.microsoft.com/office/drawing/2014/main" id="{EB302DB4-B841-4D61-848D-25D8B79520DC}"/>
              </a:ext>
            </a:extLst>
          </p:cNvPr>
          <p:cNvSpPr/>
          <p:nvPr/>
        </p:nvSpPr>
        <p:spPr>
          <a:xfrm>
            <a:off x="6658838" y="5740666"/>
            <a:ext cx="5637017" cy="378886"/>
          </a:xfrm>
          <a:prstGeom prst="rect">
            <a:avLst/>
          </a:prstGeom>
        </p:spPr>
        <p:txBody>
          <a:bodyPr wrap="square">
            <a:spAutoFit/>
          </a:bodyPr>
          <a:lstStyle/>
          <a:p>
            <a:pPr>
              <a:lnSpc>
                <a:spcPct val="15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选择合适的房价预测模型，将其放入项目功能中。</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93218154"/>
      </p:ext>
    </p:extLst>
  </p:cSld>
  <p:clrMapOvr>
    <a:masterClrMapping/>
  </p:clrMapOvr>
  <p:transition spd="slow" advTm="3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30"/>
            <a:ext cx="12196453" cy="6858631"/>
            <a:chOff x="0" y="-630"/>
            <a:chExt cx="12196453" cy="6858631"/>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7" name="矩形 6"/>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5427406"/>
            <a:ext cx="12192000" cy="1445107"/>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cxnSp>
        <p:nvCxnSpPr>
          <p:cNvPr id="8" name="直接连接符 7"/>
          <p:cNvCxnSpPr>
            <a:cxnSpLocks/>
            <a:endCxn id="6" idx="2"/>
          </p:cNvCxnSpPr>
          <p:nvPr/>
        </p:nvCxnSpPr>
        <p:spPr>
          <a:xfrm>
            <a:off x="6096000" y="-630"/>
            <a:ext cx="0" cy="685863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907314" y="1105318"/>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5907314" y="3688995"/>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p:cNvSpPr/>
          <p:nvPr/>
        </p:nvSpPr>
        <p:spPr>
          <a:xfrm>
            <a:off x="6419834" y="1174911"/>
            <a:ext cx="2257026" cy="400110"/>
          </a:xfrm>
          <a:prstGeom prst="rect">
            <a:avLst/>
          </a:prstGeom>
        </p:spPr>
        <p:txBody>
          <a:bodyPr wrap="square">
            <a:spAutoFit/>
          </a:bodyPr>
          <a:lstStyle/>
          <a:p>
            <a:r>
              <a:rPr lang="zh-CN" altLang="en-US" sz="2000" b="1" dirty="0">
                <a:solidFill>
                  <a:schemeClr val="tx1">
                    <a:lumMod val="95000"/>
                    <a:lumOff val="5000"/>
                  </a:schemeClr>
                </a:solidFill>
                <a:effectLst/>
                <a:latin typeface="微软雅黑 Light" panose="020B0502040204020203" pitchFamily="34" charset="-122"/>
                <a:ea typeface="微软雅黑 Light" panose="020B0502040204020203" pitchFamily="34" charset="-122"/>
              </a:rPr>
              <a:t>第三周 </a:t>
            </a:r>
            <a:r>
              <a:rPr lang="en-US" altLang="zh-CN" sz="2000" b="1" dirty="0">
                <a:solidFill>
                  <a:schemeClr val="tx1">
                    <a:lumMod val="95000"/>
                    <a:lumOff val="5000"/>
                  </a:schemeClr>
                </a:solidFill>
                <a:effectLst/>
                <a:latin typeface="微软雅黑 Light" panose="020B0502040204020203" pitchFamily="34" charset="-122"/>
                <a:ea typeface="微软雅黑 Light" panose="020B0502040204020203" pitchFamily="34" charset="-122"/>
              </a:rPr>
              <a:t>Thu-Sat</a:t>
            </a:r>
          </a:p>
        </p:txBody>
      </p:sp>
      <p:sp>
        <p:nvSpPr>
          <p:cNvPr id="13" name="矩形 12"/>
          <p:cNvSpPr/>
          <p:nvPr/>
        </p:nvSpPr>
        <p:spPr>
          <a:xfrm>
            <a:off x="6419834" y="1482689"/>
            <a:ext cx="5637017" cy="1025217"/>
          </a:xfrm>
          <a:prstGeom prst="rect">
            <a:avLst/>
          </a:prstGeom>
        </p:spPr>
        <p:txBody>
          <a:bodyPr wrap="square">
            <a:spAutoFit/>
          </a:bodyPr>
          <a:lstStyle/>
          <a:p>
            <a:pPr>
              <a:lnSpc>
                <a:spcPct val="150000"/>
              </a:lnSpc>
            </a:pPr>
            <a:r>
              <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rPr>
              <a:t>1. </a:t>
            </a: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对整个系统进行最后的完善工作，优化细节操作，是系统的操作更符合人机交互原则。</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rPr>
              <a:t>2. </a:t>
            </a: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制作产品发布文件。</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4073996" y="3688995"/>
            <a:ext cx="1698171" cy="400110"/>
          </a:xfrm>
          <a:prstGeom prst="rect">
            <a:avLst/>
          </a:prstGeom>
        </p:spPr>
        <p:txBody>
          <a:bodyPr wrap="square">
            <a:spAutoFit/>
          </a:bodyPr>
          <a:lstStyle/>
          <a:p>
            <a:pPr algn="r"/>
            <a:r>
              <a:rPr lang="zh-CN" altLang="en-US" sz="2000" b="1" dirty="0">
                <a:solidFill>
                  <a:schemeClr val="tx1">
                    <a:lumMod val="95000"/>
                    <a:lumOff val="5000"/>
                  </a:schemeClr>
                </a:solidFill>
                <a:latin typeface="微软雅黑 Light" panose="020B0502040204020203" pitchFamily="34" charset="-122"/>
                <a:ea typeface="微软雅黑 Light" panose="020B0502040204020203" pitchFamily="34" charset="-122"/>
              </a:rPr>
              <a:t>第三周 </a:t>
            </a:r>
            <a:r>
              <a:rPr lang="en-US" altLang="zh-CN" sz="2000" b="1" dirty="0">
                <a:solidFill>
                  <a:schemeClr val="tx1">
                    <a:lumMod val="95000"/>
                    <a:lumOff val="5000"/>
                  </a:schemeClr>
                </a:solidFill>
                <a:latin typeface="微软雅黑 Light" panose="020B0502040204020203" pitchFamily="34" charset="-122"/>
                <a:ea typeface="微软雅黑 Light" panose="020B0502040204020203" pitchFamily="34" charset="-122"/>
              </a:rPr>
              <a:t>Sun</a:t>
            </a:r>
            <a:endParaRPr lang="en-US" altLang="zh-CN" sz="2000" b="1"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15" name="矩形 14"/>
          <p:cNvSpPr/>
          <p:nvPr/>
        </p:nvSpPr>
        <p:spPr>
          <a:xfrm>
            <a:off x="148669" y="3996773"/>
            <a:ext cx="5637017" cy="378886"/>
          </a:xfrm>
          <a:prstGeom prst="rect">
            <a:avLst/>
          </a:prstGeom>
        </p:spPr>
        <p:txBody>
          <a:bodyPr wrap="square">
            <a:spAutoFit/>
          </a:bodyPr>
          <a:lstStyle/>
          <a:p>
            <a:pPr algn="r">
              <a:lnSpc>
                <a:spcPct val="15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产品发布</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6" name="矩形 15"/>
          <p:cNvSpPr/>
          <p:nvPr/>
        </p:nvSpPr>
        <p:spPr>
          <a:xfrm>
            <a:off x="3204888" y="5955213"/>
            <a:ext cx="10264878" cy="317459"/>
          </a:xfrm>
          <a:prstGeom prst="rect">
            <a:avLst/>
          </a:prstGeom>
        </p:spPr>
        <p:txBody>
          <a:bodyPr wrap="square">
            <a:spAutoFit/>
          </a:bodyPr>
          <a:lstStyle/>
          <a:p>
            <a:pPr>
              <a:lnSpc>
                <a:spcPct val="150000"/>
              </a:lnSpc>
            </a:pPr>
            <a:r>
              <a:rPr lang="zh-CN" altLang="en-US" sz="1100" b="1" dirty="0">
                <a:solidFill>
                  <a:schemeClr val="bg1"/>
                </a:solidFill>
                <a:latin typeface="微软雅黑 Light" panose="020B0502040204020203" pitchFamily="34" charset="-122"/>
                <a:ea typeface="微软雅黑 Light" panose="020B0502040204020203" pitchFamily="34" charset="-122"/>
              </a:rPr>
              <a:t>计划赶不上变化，以上计划只是初步方案，小组成员将根据实际情况对方案进行灵活调整。</a:t>
            </a:r>
            <a:endParaRPr lang="en-US" altLang="zh-CN" sz="1100" b="1" dirty="0">
              <a:solidFill>
                <a:schemeClr val="bg1"/>
              </a:solidFill>
              <a:latin typeface="微软雅黑 Light" panose="020B0502040204020203" pitchFamily="34" charset="-122"/>
              <a:ea typeface="微软雅黑 Light" panose="020B0502040204020203" pitchFamily="34" charset="-122"/>
            </a:endParaRPr>
          </a:p>
        </p:txBody>
      </p:sp>
      <p:sp>
        <p:nvSpPr>
          <p:cNvPr id="22" name="Freeform 1750"/>
          <p:cNvSpPr>
            <a:spLocks/>
          </p:cNvSpPr>
          <p:nvPr/>
        </p:nvSpPr>
        <p:spPr bwMode="auto">
          <a:xfrm>
            <a:off x="6018753" y="1177801"/>
            <a:ext cx="158947" cy="214160"/>
          </a:xfrm>
          <a:custGeom>
            <a:avLst/>
            <a:gdLst>
              <a:gd name="T0" fmla="*/ 108 w 108"/>
              <a:gd name="T1" fmla="*/ 30 h 144"/>
              <a:gd name="T2" fmla="*/ 48 w 108"/>
              <a:gd name="T3" fmla="*/ 24 h 144"/>
              <a:gd name="T4" fmla="*/ 12 w 108"/>
              <a:gd name="T5" fmla="*/ 12 h 144"/>
              <a:gd name="T6" fmla="*/ 12 w 108"/>
              <a:gd name="T7" fmla="*/ 0 h 144"/>
              <a:gd name="T8" fmla="*/ 0 w 108"/>
              <a:gd name="T9" fmla="*/ 0 h 144"/>
              <a:gd name="T10" fmla="*/ 0 w 108"/>
              <a:gd name="T11" fmla="*/ 144 h 144"/>
              <a:gd name="T12" fmla="*/ 12 w 108"/>
              <a:gd name="T13" fmla="*/ 144 h 144"/>
              <a:gd name="T14" fmla="*/ 12 w 108"/>
              <a:gd name="T15" fmla="*/ 72 h 144"/>
              <a:gd name="T16" fmla="*/ 48 w 108"/>
              <a:gd name="T17" fmla="*/ 84 h 144"/>
              <a:gd name="T18" fmla="*/ 108 w 108"/>
              <a:gd name="T19" fmla="*/ 90 h 144"/>
              <a:gd name="T20" fmla="*/ 90 w 108"/>
              <a:gd name="T21" fmla="*/ 60 h 144"/>
              <a:gd name="T22" fmla="*/ 108 w 108"/>
              <a:gd name="T2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108" y="30"/>
                </a:moveTo>
                <a:cubicBezTo>
                  <a:pt x="108" y="30"/>
                  <a:pt x="72" y="24"/>
                  <a:pt x="48" y="24"/>
                </a:cubicBezTo>
                <a:cubicBezTo>
                  <a:pt x="24" y="24"/>
                  <a:pt x="12" y="12"/>
                  <a:pt x="12" y="12"/>
                </a:cubicBezTo>
                <a:cubicBezTo>
                  <a:pt x="12" y="0"/>
                  <a:pt x="12" y="0"/>
                  <a:pt x="12" y="0"/>
                </a:cubicBezTo>
                <a:cubicBezTo>
                  <a:pt x="0" y="0"/>
                  <a:pt x="0" y="0"/>
                  <a:pt x="0" y="0"/>
                </a:cubicBezTo>
                <a:cubicBezTo>
                  <a:pt x="0" y="144"/>
                  <a:pt x="0" y="144"/>
                  <a:pt x="0" y="144"/>
                </a:cubicBezTo>
                <a:cubicBezTo>
                  <a:pt x="12" y="144"/>
                  <a:pt x="12" y="144"/>
                  <a:pt x="12" y="144"/>
                </a:cubicBezTo>
                <a:cubicBezTo>
                  <a:pt x="12" y="72"/>
                  <a:pt x="12" y="72"/>
                  <a:pt x="12" y="72"/>
                </a:cubicBezTo>
                <a:cubicBezTo>
                  <a:pt x="12" y="72"/>
                  <a:pt x="24" y="84"/>
                  <a:pt x="48" y="84"/>
                </a:cubicBezTo>
                <a:cubicBezTo>
                  <a:pt x="72" y="84"/>
                  <a:pt x="108" y="90"/>
                  <a:pt x="108" y="90"/>
                </a:cubicBezTo>
                <a:cubicBezTo>
                  <a:pt x="90" y="60"/>
                  <a:pt x="90" y="60"/>
                  <a:pt x="90" y="60"/>
                </a:cubicBezTo>
                <a:lnTo>
                  <a:pt x="108" y="3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310"/>
          <p:cNvSpPr>
            <a:spLocks noEditPoints="1"/>
          </p:cNvSpPr>
          <p:nvPr/>
        </p:nvSpPr>
        <p:spPr bwMode="auto">
          <a:xfrm>
            <a:off x="6018753" y="3802416"/>
            <a:ext cx="149993" cy="150641"/>
          </a:xfrm>
          <a:custGeom>
            <a:avLst/>
            <a:gdLst>
              <a:gd name="T0" fmla="*/ 24 w 196"/>
              <a:gd name="T1" fmla="*/ 133 h 197"/>
              <a:gd name="T2" fmla="*/ 24 w 196"/>
              <a:gd name="T3" fmla="*/ 62 h 197"/>
              <a:gd name="T4" fmla="*/ 61 w 196"/>
              <a:gd name="T5" fmla="*/ 24 h 197"/>
              <a:gd name="T6" fmla="*/ 158 w 196"/>
              <a:gd name="T7" fmla="*/ 24 h 197"/>
              <a:gd name="T8" fmla="*/ 123 w 196"/>
              <a:gd name="T9" fmla="*/ 0 h 197"/>
              <a:gd name="T10" fmla="*/ 37 w 196"/>
              <a:gd name="T11" fmla="*/ 0 h 197"/>
              <a:gd name="T12" fmla="*/ 0 w 196"/>
              <a:gd name="T13" fmla="*/ 37 h 197"/>
              <a:gd name="T14" fmla="*/ 0 w 196"/>
              <a:gd name="T15" fmla="*/ 99 h 197"/>
              <a:gd name="T16" fmla="*/ 24 w 196"/>
              <a:gd name="T17" fmla="*/ 133 h 197"/>
              <a:gd name="T18" fmla="*/ 36 w 196"/>
              <a:gd name="T19" fmla="*/ 74 h 197"/>
              <a:gd name="T20" fmla="*/ 36 w 196"/>
              <a:gd name="T21" fmla="*/ 123 h 197"/>
              <a:gd name="T22" fmla="*/ 74 w 196"/>
              <a:gd name="T23" fmla="*/ 160 h 197"/>
              <a:gd name="T24" fmla="*/ 111 w 196"/>
              <a:gd name="T25" fmla="*/ 160 h 197"/>
              <a:gd name="T26" fmla="*/ 135 w 196"/>
              <a:gd name="T27" fmla="*/ 197 h 197"/>
              <a:gd name="T28" fmla="*/ 160 w 196"/>
              <a:gd name="T29" fmla="*/ 160 h 197"/>
              <a:gd name="T30" fmla="*/ 196 w 196"/>
              <a:gd name="T31" fmla="*/ 123 h 197"/>
              <a:gd name="T32" fmla="*/ 196 w 196"/>
              <a:gd name="T33" fmla="*/ 74 h 197"/>
              <a:gd name="T34" fmla="*/ 160 w 196"/>
              <a:gd name="T35" fmla="*/ 37 h 197"/>
              <a:gd name="T36" fmla="*/ 74 w 196"/>
              <a:gd name="T37" fmla="*/ 37 h 197"/>
              <a:gd name="T38" fmla="*/ 36 w 196"/>
              <a:gd name="T39" fmla="*/ 74 h 197"/>
              <a:gd name="T40" fmla="*/ 172 w 196"/>
              <a:gd name="T41" fmla="*/ 72 h 197"/>
              <a:gd name="T42" fmla="*/ 172 w 196"/>
              <a:gd name="T43" fmla="*/ 123 h 197"/>
              <a:gd name="T44" fmla="*/ 159 w 196"/>
              <a:gd name="T45" fmla="*/ 136 h 197"/>
              <a:gd name="T46" fmla="*/ 152 w 196"/>
              <a:gd name="T47" fmla="*/ 136 h 197"/>
              <a:gd name="T48" fmla="*/ 135 w 196"/>
              <a:gd name="T49" fmla="*/ 160 h 197"/>
              <a:gd name="T50" fmla="*/ 119 w 196"/>
              <a:gd name="T51" fmla="*/ 136 h 197"/>
              <a:gd name="T52" fmla="*/ 74 w 196"/>
              <a:gd name="T53" fmla="*/ 136 h 197"/>
              <a:gd name="T54" fmla="*/ 60 w 196"/>
              <a:gd name="T55" fmla="*/ 123 h 197"/>
              <a:gd name="T56" fmla="*/ 60 w 196"/>
              <a:gd name="T57" fmla="*/ 72 h 197"/>
              <a:gd name="T58" fmla="*/ 74 w 196"/>
              <a:gd name="T59" fmla="*/ 60 h 197"/>
              <a:gd name="T60" fmla="*/ 159 w 196"/>
              <a:gd name="T61" fmla="*/ 60 h 197"/>
              <a:gd name="T62" fmla="*/ 172 w 196"/>
              <a:gd name="T63" fmla="*/ 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7">
                <a:moveTo>
                  <a:pt x="24" y="133"/>
                </a:moveTo>
                <a:cubicBezTo>
                  <a:pt x="24" y="62"/>
                  <a:pt x="24" y="62"/>
                  <a:pt x="24" y="62"/>
                </a:cubicBezTo>
                <a:cubicBezTo>
                  <a:pt x="24" y="41"/>
                  <a:pt x="41" y="24"/>
                  <a:pt x="61" y="24"/>
                </a:cubicBezTo>
                <a:cubicBezTo>
                  <a:pt x="158" y="24"/>
                  <a:pt x="158" y="24"/>
                  <a:pt x="158" y="24"/>
                </a:cubicBezTo>
                <a:cubicBezTo>
                  <a:pt x="153" y="10"/>
                  <a:pt x="139" y="0"/>
                  <a:pt x="123" y="0"/>
                </a:cubicBezTo>
                <a:cubicBezTo>
                  <a:pt x="37" y="0"/>
                  <a:pt x="37" y="0"/>
                  <a:pt x="37" y="0"/>
                </a:cubicBezTo>
                <a:cubicBezTo>
                  <a:pt x="16" y="0"/>
                  <a:pt x="0" y="17"/>
                  <a:pt x="0" y="37"/>
                </a:cubicBezTo>
                <a:cubicBezTo>
                  <a:pt x="0" y="99"/>
                  <a:pt x="0" y="99"/>
                  <a:pt x="0" y="99"/>
                </a:cubicBezTo>
                <a:cubicBezTo>
                  <a:pt x="0" y="115"/>
                  <a:pt x="9" y="128"/>
                  <a:pt x="24" y="133"/>
                </a:cubicBezTo>
                <a:close/>
                <a:moveTo>
                  <a:pt x="36" y="74"/>
                </a:moveTo>
                <a:cubicBezTo>
                  <a:pt x="36" y="123"/>
                  <a:pt x="36" y="123"/>
                  <a:pt x="36" y="123"/>
                </a:cubicBezTo>
                <a:cubicBezTo>
                  <a:pt x="36" y="144"/>
                  <a:pt x="53" y="160"/>
                  <a:pt x="74" y="160"/>
                </a:cubicBezTo>
                <a:cubicBezTo>
                  <a:pt x="111" y="160"/>
                  <a:pt x="111" y="160"/>
                  <a:pt x="111" y="160"/>
                </a:cubicBezTo>
                <a:cubicBezTo>
                  <a:pt x="135" y="197"/>
                  <a:pt x="135" y="197"/>
                  <a:pt x="135" y="197"/>
                </a:cubicBezTo>
                <a:cubicBezTo>
                  <a:pt x="160" y="160"/>
                  <a:pt x="160" y="160"/>
                  <a:pt x="160" y="160"/>
                </a:cubicBezTo>
                <a:cubicBezTo>
                  <a:pt x="180" y="160"/>
                  <a:pt x="196" y="144"/>
                  <a:pt x="196" y="123"/>
                </a:cubicBezTo>
                <a:cubicBezTo>
                  <a:pt x="196" y="74"/>
                  <a:pt x="196" y="74"/>
                  <a:pt x="196" y="74"/>
                </a:cubicBezTo>
                <a:cubicBezTo>
                  <a:pt x="196" y="54"/>
                  <a:pt x="180" y="37"/>
                  <a:pt x="160" y="37"/>
                </a:cubicBezTo>
                <a:cubicBezTo>
                  <a:pt x="74" y="37"/>
                  <a:pt x="74" y="37"/>
                  <a:pt x="74" y="37"/>
                </a:cubicBezTo>
                <a:cubicBezTo>
                  <a:pt x="53" y="37"/>
                  <a:pt x="36" y="54"/>
                  <a:pt x="36" y="74"/>
                </a:cubicBezTo>
                <a:close/>
                <a:moveTo>
                  <a:pt x="172" y="72"/>
                </a:moveTo>
                <a:cubicBezTo>
                  <a:pt x="172" y="123"/>
                  <a:pt x="172" y="123"/>
                  <a:pt x="172" y="123"/>
                </a:cubicBezTo>
                <a:cubicBezTo>
                  <a:pt x="172" y="130"/>
                  <a:pt x="166" y="136"/>
                  <a:pt x="159" y="136"/>
                </a:cubicBezTo>
                <a:cubicBezTo>
                  <a:pt x="152" y="136"/>
                  <a:pt x="152" y="136"/>
                  <a:pt x="152" y="136"/>
                </a:cubicBezTo>
                <a:cubicBezTo>
                  <a:pt x="135" y="160"/>
                  <a:pt x="135" y="160"/>
                  <a:pt x="135" y="160"/>
                </a:cubicBezTo>
                <a:cubicBezTo>
                  <a:pt x="119" y="136"/>
                  <a:pt x="119" y="136"/>
                  <a:pt x="119" y="136"/>
                </a:cubicBezTo>
                <a:cubicBezTo>
                  <a:pt x="74" y="136"/>
                  <a:pt x="74" y="136"/>
                  <a:pt x="74" y="136"/>
                </a:cubicBezTo>
                <a:cubicBezTo>
                  <a:pt x="67" y="136"/>
                  <a:pt x="60" y="130"/>
                  <a:pt x="60" y="123"/>
                </a:cubicBezTo>
                <a:cubicBezTo>
                  <a:pt x="60" y="72"/>
                  <a:pt x="60" y="72"/>
                  <a:pt x="60" y="72"/>
                </a:cubicBezTo>
                <a:cubicBezTo>
                  <a:pt x="60" y="66"/>
                  <a:pt x="67" y="60"/>
                  <a:pt x="74" y="60"/>
                </a:cubicBezTo>
                <a:cubicBezTo>
                  <a:pt x="159" y="60"/>
                  <a:pt x="159" y="60"/>
                  <a:pt x="159" y="60"/>
                </a:cubicBezTo>
                <a:cubicBezTo>
                  <a:pt x="166" y="60"/>
                  <a:pt x="172" y="66"/>
                  <a:pt x="172" y="72"/>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10774609"/>
      </p:ext>
    </p:extLst>
  </p:cSld>
  <p:clrMapOvr>
    <a:masterClrMapping/>
  </p:clrMapOvr>
  <p:transition spd="slow" advTm="3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4748" y="-89118"/>
            <a:ext cx="12196453" cy="6858631"/>
            <a:chOff x="0" y="-630"/>
            <a:chExt cx="12196453" cy="6858631"/>
          </a:xfrm>
        </p:grpSpPr>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39" name="矩形 38"/>
            <p:cNvSpPr/>
            <p:nvPr/>
          </p:nvSpPr>
          <p:spPr>
            <a:xfrm>
              <a:off x="1" y="-630"/>
              <a:ext cx="12196452" cy="685863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1" b="53355"/>
          <a:stretch/>
        </p:blipFill>
        <p:spPr>
          <a:xfrm>
            <a:off x="0" y="0"/>
            <a:ext cx="12192000" cy="3554361"/>
          </a:xfrm>
          <a:prstGeom prst="rect">
            <a:avLst/>
          </a:prstGeom>
        </p:spPr>
      </p:pic>
      <p:sp>
        <p:nvSpPr>
          <p:cNvPr id="40" name="矩形 39"/>
          <p:cNvSpPr/>
          <p:nvPr/>
        </p:nvSpPr>
        <p:spPr>
          <a:xfrm>
            <a:off x="-14749" y="-7029"/>
            <a:ext cx="12192000" cy="3555115"/>
          </a:xfrm>
          <a:prstGeom prst="rect">
            <a:avLst/>
          </a:prstGeom>
          <a:solidFill>
            <a:schemeClr val="tx1">
              <a:lumMod val="85000"/>
              <a:lumOff val="1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2398659" y="6656227"/>
            <a:ext cx="45719" cy="45719"/>
          </a:xfrm>
          <a:prstGeom prst="ellipse">
            <a:avLst/>
          </a:prstGeom>
          <a:blipFill>
            <a:blip r:embed="rId5"/>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509785" y="42431"/>
            <a:ext cx="3172340" cy="1569474"/>
          </a:xfrm>
          <a:prstGeom prst="triangle">
            <a:avLst/>
          </a:prstGeom>
          <a:noFill/>
          <a:ln w="130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1986"/>
          <p:cNvSpPr>
            <a:spLocks/>
          </p:cNvSpPr>
          <p:nvPr/>
        </p:nvSpPr>
        <p:spPr bwMode="auto">
          <a:xfrm>
            <a:off x="1722691" y="2872374"/>
            <a:ext cx="464579" cy="439123"/>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4427792" y="2917585"/>
            <a:ext cx="370492" cy="403898"/>
            <a:chOff x="2420938" y="2457450"/>
            <a:chExt cx="193675" cy="211138"/>
          </a:xfrm>
          <a:solidFill>
            <a:schemeClr val="bg1"/>
          </a:solidFill>
        </p:grpSpPr>
        <p:sp>
          <p:nvSpPr>
            <p:cNvPr id="10" name="Rectangle 1696"/>
            <p:cNvSpPr>
              <a:spLocks noChangeArrowheads="1"/>
            </p:cNvSpPr>
            <p:nvPr/>
          </p:nvSpPr>
          <p:spPr bwMode="auto">
            <a:xfrm>
              <a:off x="2463800" y="2457450"/>
              <a:ext cx="158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1697"/>
            <p:cNvSpPr>
              <a:spLocks noChangeArrowheads="1"/>
            </p:cNvSpPr>
            <p:nvPr/>
          </p:nvSpPr>
          <p:spPr bwMode="auto">
            <a:xfrm>
              <a:off x="2463800" y="2457450"/>
              <a:ext cx="158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1698"/>
            <p:cNvSpPr>
              <a:spLocks noChangeArrowheads="1"/>
            </p:cNvSpPr>
            <p:nvPr/>
          </p:nvSpPr>
          <p:spPr bwMode="auto">
            <a:xfrm>
              <a:off x="2463800" y="2457450"/>
              <a:ext cx="158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699"/>
            <p:cNvSpPr>
              <a:spLocks noChangeArrowheads="1"/>
            </p:cNvSpPr>
            <p:nvPr/>
          </p:nvSpPr>
          <p:spPr bwMode="auto">
            <a:xfrm>
              <a:off x="2463800" y="2457450"/>
              <a:ext cx="158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700"/>
            <p:cNvSpPr>
              <a:spLocks noChangeArrowheads="1"/>
            </p:cNvSpPr>
            <p:nvPr/>
          </p:nvSpPr>
          <p:spPr bwMode="auto">
            <a:xfrm>
              <a:off x="2555875" y="2457450"/>
              <a:ext cx="17462"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701"/>
            <p:cNvSpPr>
              <a:spLocks noChangeArrowheads="1"/>
            </p:cNvSpPr>
            <p:nvPr/>
          </p:nvSpPr>
          <p:spPr bwMode="auto">
            <a:xfrm>
              <a:off x="2555875" y="2457450"/>
              <a:ext cx="17462"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702"/>
            <p:cNvSpPr>
              <a:spLocks noChangeArrowheads="1"/>
            </p:cNvSpPr>
            <p:nvPr/>
          </p:nvSpPr>
          <p:spPr bwMode="auto">
            <a:xfrm>
              <a:off x="2555875" y="2457450"/>
              <a:ext cx="17462"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703"/>
            <p:cNvSpPr>
              <a:spLocks noChangeArrowheads="1"/>
            </p:cNvSpPr>
            <p:nvPr/>
          </p:nvSpPr>
          <p:spPr bwMode="auto">
            <a:xfrm>
              <a:off x="2555875" y="2457450"/>
              <a:ext cx="17462"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04"/>
            <p:cNvSpPr>
              <a:spLocks/>
            </p:cNvSpPr>
            <p:nvPr/>
          </p:nvSpPr>
          <p:spPr bwMode="auto">
            <a:xfrm>
              <a:off x="2420938" y="2482850"/>
              <a:ext cx="193675" cy="25400"/>
            </a:xfrm>
            <a:custGeom>
              <a:avLst/>
              <a:gdLst>
                <a:gd name="T0" fmla="*/ 132 w 138"/>
                <a:gd name="T1" fmla="*/ 0 h 18"/>
                <a:gd name="T2" fmla="*/ 108 w 138"/>
                <a:gd name="T3" fmla="*/ 0 h 18"/>
                <a:gd name="T4" fmla="*/ 108 w 138"/>
                <a:gd name="T5" fmla="*/ 12 h 18"/>
                <a:gd name="T6" fmla="*/ 96 w 138"/>
                <a:gd name="T7" fmla="*/ 12 h 18"/>
                <a:gd name="T8" fmla="*/ 96 w 138"/>
                <a:gd name="T9" fmla="*/ 0 h 18"/>
                <a:gd name="T10" fmla="*/ 42 w 138"/>
                <a:gd name="T11" fmla="*/ 0 h 18"/>
                <a:gd name="T12" fmla="*/ 42 w 138"/>
                <a:gd name="T13" fmla="*/ 12 h 18"/>
                <a:gd name="T14" fmla="*/ 30 w 138"/>
                <a:gd name="T15" fmla="*/ 12 h 18"/>
                <a:gd name="T16" fmla="*/ 30 w 138"/>
                <a:gd name="T17" fmla="*/ 0 h 18"/>
                <a:gd name="T18" fmla="*/ 6 w 138"/>
                <a:gd name="T19" fmla="*/ 0 h 18"/>
                <a:gd name="T20" fmla="*/ 0 w 138"/>
                <a:gd name="T21" fmla="*/ 6 h 18"/>
                <a:gd name="T22" fmla="*/ 0 w 138"/>
                <a:gd name="T23" fmla="*/ 18 h 18"/>
                <a:gd name="T24" fmla="*/ 138 w 138"/>
                <a:gd name="T25" fmla="*/ 18 h 18"/>
                <a:gd name="T26" fmla="*/ 138 w 138"/>
                <a:gd name="T27" fmla="*/ 6 h 18"/>
                <a:gd name="T28" fmla="*/ 132 w 138"/>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8">
                  <a:moveTo>
                    <a:pt x="132" y="0"/>
                  </a:moveTo>
                  <a:cubicBezTo>
                    <a:pt x="108" y="0"/>
                    <a:pt x="108" y="0"/>
                    <a:pt x="108" y="0"/>
                  </a:cubicBezTo>
                  <a:cubicBezTo>
                    <a:pt x="108" y="12"/>
                    <a:pt x="108" y="12"/>
                    <a:pt x="108" y="12"/>
                  </a:cubicBezTo>
                  <a:cubicBezTo>
                    <a:pt x="96" y="12"/>
                    <a:pt x="96" y="12"/>
                    <a:pt x="96" y="12"/>
                  </a:cubicBezTo>
                  <a:cubicBezTo>
                    <a:pt x="96" y="0"/>
                    <a:pt x="96" y="0"/>
                    <a:pt x="96" y="0"/>
                  </a:cubicBezTo>
                  <a:cubicBezTo>
                    <a:pt x="42" y="0"/>
                    <a:pt x="42" y="0"/>
                    <a:pt x="42" y="0"/>
                  </a:cubicBezTo>
                  <a:cubicBezTo>
                    <a:pt x="42" y="12"/>
                    <a:pt x="42" y="12"/>
                    <a:pt x="42" y="12"/>
                  </a:cubicBezTo>
                  <a:cubicBezTo>
                    <a:pt x="30" y="12"/>
                    <a:pt x="30" y="12"/>
                    <a:pt x="30" y="12"/>
                  </a:cubicBezTo>
                  <a:cubicBezTo>
                    <a:pt x="30" y="0"/>
                    <a:pt x="30" y="0"/>
                    <a:pt x="30" y="0"/>
                  </a:cubicBezTo>
                  <a:cubicBezTo>
                    <a:pt x="6" y="0"/>
                    <a:pt x="6" y="0"/>
                    <a:pt x="6" y="0"/>
                  </a:cubicBezTo>
                  <a:cubicBezTo>
                    <a:pt x="3" y="0"/>
                    <a:pt x="0" y="3"/>
                    <a:pt x="0" y="6"/>
                  </a:cubicBezTo>
                  <a:cubicBezTo>
                    <a:pt x="0" y="18"/>
                    <a:pt x="0" y="18"/>
                    <a:pt x="0" y="18"/>
                  </a:cubicBezTo>
                  <a:cubicBezTo>
                    <a:pt x="138" y="18"/>
                    <a:pt x="138" y="18"/>
                    <a:pt x="138" y="18"/>
                  </a:cubicBezTo>
                  <a:cubicBezTo>
                    <a:pt x="138" y="6"/>
                    <a:pt x="138" y="6"/>
                    <a:pt x="138" y="6"/>
                  </a:cubicBezTo>
                  <a:cubicBezTo>
                    <a:pt x="138" y="3"/>
                    <a:pt x="135" y="0"/>
                    <a:pt x="1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05"/>
            <p:cNvSpPr>
              <a:spLocks noEditPoints="1"/>
            </p:cNvSpPr>
            <p:nvPr/>
          </p:nvSpPr>
          <p:spPr bwMode="auto">
            <a:xfrm>
              <a:off x="2420938" y="2516188"/>
              <a:ext cx="193675" cy="152400"/>
            </a:xfrm>
            <a:custGeom>
              <a:avLst/>
              <a:gdLst>
                <a:gd name="T0" fmla="*/ 6 w 138"/>
                <a:gd name="T1" fmla="*/ 108 h 108"/>
                <a:gd name="T2" fmla="*/ 138 w 138"/>
                <a:gd name="T3" fmla="*/ 102 h 108"/>
                <a:gd name="T4" fmla="*/ 0 w 138"/>
                <a:gd name="T5" fmla="*/ 0 h 108"/>
                <a:gd name="T6" fmla="*/ 102 w 138"/>
                <a:gd name="T7" fmla="*/ 12 h 108"/>
                <a:gd name="T8" fmla="*/ 126 w 138"/>
                <a:gd name="T9" fmla="*/ 36 h 108"/>
                <a:gd name="T10" fmla="*/ 102 w 138"/>
                <a:gd name="T11" fmla="*/ 12 h 108"/>
                <a:gd name="T12" fmla="*/ 126 w 138"/>
                <a:gd name="T13" fmla="*/ 42 h 108"/>
                <a:gd name="T14" fmla="*/ 102 w 138"/>
                <a:gd name="T15" fmla="*/ 66 h 108"/>
                <a:gd name="T16" fmla="*/ 102 w 138"/>
                <a:gd name="T17" fmla="*/ 72 h 108"/>
                <a:gd name="T18" fmla="*/ 126 w 138"/>
                <a:gd name="T19" fmla="*/ 96 h 108"/>
                <a:gd name="T20" fmla="*/ 102 w 138"/>
                <a:gd name="T21" fmla="*/ 72 h 108"/>
                <a:gd name="T22" fmla="*/ 96 w 138"/>
                <a:gd name="T23" fmla="*/ 12 h 108"/>
                <a:gd name="T24" fmla="*/ 72 w 138"/>
                <a:gd name="T25" fmla="*/ 36 h 108"/>
                <a:gd name="T26" fmla="*/ 72 w 138"/>
                <a:gd name="T27" fmla="*/ 42 h 108"/>
                <a:gd name="T28" fmla="*/ 96 w 138"/>
                <a:gd name="T29" fmla="*/ 66 h 108"/>
                <a:gd name="T30" fmla="*/ 72 w 138"/>
                <a:gd name="T31" fmla="*/ 42 h 108"/>
                <a:gd name="T32" fmla="*/ 96 w 138"/>
                <a:gd name="T33" fmla="*/ 72 h 108"/>
                <a:gd name="T34" fmla="*/ 72 w 138"/>
                <a:gd name="T35" fmla="*/ 96 h 108"/>
                <a:gd name="T36" fmla="*/ 42 w 138"/>
                <a:gd name="T37" fmla="*/ 12 h 108"/>
                <a:gd name="T38" fmla="*/ 66 w 138"/>
                <a:gd name="T39" fmla="*/ 36 h 108"/>
                <a:gd name="T40" fmla="*/ 42 w 138"/>
                <a:gd name="T41" fmla="*/ 12 h 108"/>
                <a:gd name="T42" fmla="*/ 66 w 138"/>
                <a:gd name="T43" fmla="*/ 42 h 108"/>
                <a:gd name="T44" fmla="*/ 42 w 138"/>
                <a:gd name="T45" fmla="*/ 66 h 108"/>
                <a:gd name="T46" fmla="*/ 42 w 138"/>
                <a:gd name="T47" fmla="*/ 72 h 108"/>
                <a:gd name="T48" fmla="*/ 66 w 138"/>
                <a:gd name="T49" fmla="*/ 96 h 108"/>
                <a:gd name="T50" fmla="*/ 42 w 138"/>
                <a:gd name="T51" fmla="*/ 72 h 108"/>
                <a:gd name="T52" fmla="*/ 36 w 138"/>
                <a:gd name="T53" fmla="*/ 12 h 108"/>
                <a:gd name="T54" fmla="*/ 12 w 138"/>
                <a:gd name="T55" fmla="*/ 36 h 108"/>
                <a:gd name="T56" fmla="*/ 12 w 138"/>
                <a:gd name="T57" fmla="*/ 42 h 108"/>
                <a:gd name="T58" fmla="*/ 36 w 138"/>
                <a:gd name="T59" fmla="*/ 66 h 108"/>
                <a:gd name="T60" fmla="*/ 12 w 138"/>
                <a:gd name="T61" fmla="*/ 42 h 108"/>
                <a:gd name="T62" fmla="*/ 36 w 138"/>
                <a:gd name="T63" fmla="*/ 72 h 108"/>
                <a:gd name="T64" fmla="*/ 12 w 138"/>
                <a:gd name="T65"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08">
                  <a:moveTo>
                    <a:pt x="0" y="102"/>
                  </a:moveTo>
                  <a:cubicBezTo>
                    <a:pt x="0" y="105"/>
                    <a:pt x="3" y="108"/>
                    <a:pt x="6" y="108"/>
                  </a:cubicBezTo>
                  <a:cubicBezTo>
                    <a:pt x="132" y="108"/>
                    <a:pt x="132" y="108"/>
                    <a:pt x="132" y="108"/>
                  </a:cubicBezTo>
                  <a:cubicBezTo>
                    <a:pt x="135" y="108"/>
                    <a:pt x="138" y="105"/>
                    <a:pt x="138" y="102"/>
                  </a:cubicBezTo>
                  <a:cubicBezTo>
                    <a:pt x="138" y="0"/>
                    <a:pt x="138" y="0"/>
                    <a:pt x="138" y="0"/>
                  </a:cubicBezTo>
                  <a:cubicBezTo>
                    <a:pt x="0" y="0"/>
                    <a:pt x="0" y="0"/>
                    <a:pt x="0" y="0"/>
                  </a:cubicBezTo>
                  <a:lnTo>
                    <a:pt x="0" y="102"/>
                  </a:lnTo>
                  <a:close/>
                  <a:moveTo>
                    <a:pt x="102" y="12"/>
                  </a:moveTo>
                  <a:cubicBezTo>
                    <a:pt x="126" y="12"/>
                    <a:pt x="126" y="12"/>
                    <a:pt x="126" y="12"/>
                  </a:cubicBezTo>
                  <a:cubicBezTo>
                    <a:pt x="126" y="36"/>
                    <a:pt x="126" y="36"/>
                    <a:pt x="126" y="36"/>
                  </a:cubicBezTo>
                  <a:cubicBezTo>
                    <a:pt x="102" y="36"/>
                    <a:pt x="102" y="36"/>
                    <a:pt x="102" y="36"/>
                  </a:cubicBezTo>
                  <a:lnTo>
                    <a:pt x="102" y="12"/>
                  </a:lnTo>
                  <a:close/>
                  <a:moveTo>
                    <a:pt x="102" y="42"/>
                  </a:moveTo>
                  <a:cubicBezTo>
                    <a:pt x="126" y="42"/>
                    <a:pt x="126" y="42"/>
                    <a:pt x="126" y="42"/>
                  </a:cubicBezTo>
                  <a:cubicBezTo>
                    <a:pt x="126" y="66"/>
                    <a:pt x="126" y="66"/>
                    <a:pt x="126" y="66"/>
                  </a:cubicBezTo>
                  <a:cubicBezTo>
                    <a:pt x="102" y="66"/>
                    <a:pt x="102" y="66"/>
                    <a:pt x="102" y="66"/>
                  </a:cubicBezTo>
                  <a:lnTo>
                    <a:pt x="102" y="42"/>
                  </a:lnTo>
                  <a:close/>
                  <a:moveTo>
                    <a:pt x="102" y="72"/>
                  </a:moveTo>
                  <a:cubicBezTo>
                    <a:pt x="126" y="72"/>
                    <a:pt x="126" y="72"/>
                    <a:pt x="126" y="72"/>
                  </a:cubicBezTo>
                  <a:cubicBezTo>
                    <a:pt x="126" y="96"/>
                    <a:pt x="126" y="96"/>
                    <a:pt x="126" y="96"/>
                  </a:cubicBezTo>
                  <a:cubicBezTo>
                    <a:pt x="102" y="96"/>
                    <a:pt x="102" y="96"/>
                    <a:pt x="102" y="96"/>
                  </a:cubicBezTo>
                  <a:lnTo>
                    <a:pt x="102" y="72"/>
                  </a:lnTo>
                  <a:close/>
                  <a:moveTo>
                    <a:pt x="72" y="12"/>
                  </a:moveTo>
                  <a:cubicBezTo>
                    <a:pt x="96" y="12"/>
                    <a:pt x="96" y="12"/>
                    <a:pt x="96" y="12"/>
                  </a:cubicBezTo>
                  <a:cubicBezTo>
                    <a:pt x="96" y="36"/>
                    <a:pt x="96" y="36"/>
                    <a:pt x="96" y="36"/>
                  </a:cubicBezTo>
                  <a:cubicBezTo>
                    <a:pt x="72" y="36"/>
                    <a:pt x="72" y="36"/>
                    <a:pt x="72" y="36"/>
                  </a:cubicBezTo>
                  <a:lnTo>
                    <a:pt x="72" y="12"/>
                  </a:lnTo>
                  <a:close/>
                  <a:moveTo>
                    <a:pt x="72" y="42"/>
                  </a:moveTo>
                  <a:cubicBezTo>
                    <a:pt x="96" y="42"/>
                    <a:pt x="96" y="42"/>
                    <a:pt x="96" y="42"/>
                  </a:cubicBezTo>
                  <a:cubicBezTo>
                    <a:pt x="96" y="66"/>
                    <a:pt x="96" y="66"/>
                    <a:pt x="96" y="66"/>
                  </a:cubicBezTo>
                  <a:cubicBezTo>
                    <a:pt x="72" y="66"/>
                    <a:pt x="72" y="66"/>
                    <a:pt x="72" y="66"/>
                  </a:cubicBezTo>
                  <a:lnTo>
                    <a:pt x="72" y="42"/>
                  </a:lnTo>
                  <a:close/>
                  <a:moveTo>
                    <a:pt x="72" y="72"/>
                  </a:moveTo>
                  <a:cubicBezTo>
                    <a:pt x="96" y="72"/>
                    <a:pt x="96" y="72"/>
                    <a:pt x="96" y="72"/>
                  </a:cubicBezTo>
                  <a:cubicBezTo>
                    <a:pt x="96" y="96"/>
                    <a:pt x="96" y="96"/>
                    <a:pt x="96" y="96"/>
                  </a:cubicBezTo>
                  <a:cubicBezTo>
                    <a:pt x="72" y="96"/>
                    <a:pt x="72" y="96"/>
                    <a:pt x="72" y="96"/>
                  </a:cubicBezTo>
                  <a:lnTo>
                    <a:pt x="72" y="72"/>
                  </a:lnTo>
                  <a:close/>
                  <a:moveTo>
                    <a:pt x="42" y="12"/>
                  </a:moveTo>
                  <a:cubicBezTo>
                    <a:pt x="66" y="12"/>
                    <a:pt x="66" y="12"/>
                    <a:pt x="66" y="12"/>
                  </a:cubicBezTo>
                  <a:cubicBezTo>
                    <a:pt x="66" y="36"/>
                    <a:pt x="66" y="36"/>
                    <a:pt x="66" y="36"/>
                  </a:cubicBezTo>
                  <a:cubicBezTo>
                    <a:pt x="42" y="36"/>
                    <a:pt x="42" y="36"/>
                    <a:pt x="42" y="36"/>
                  </a:cubicBezTo>
                  <a:lnTo>
                    <a:pt x="42" y="12"/>
                  </a:lnTo>
                  <a:close/>
                  <a:moveTo>
                    <a:pt x="42" y="42"/>
                  </a:moveTo>
                  <a:cubicBezTo>
                    <a:pt x="66" y="42"/>
                    <a:pt x="66" y="42"/>
                    <a:pt x="66" y="42"/>
                  </a:cubicBezTo>
                  <a:cubicBezTo>
                    <a:pt x="66" y="66"/>
                    <a:pt x="66" y="66"/>
                    <a:pt x="66" y="66"/>
                  </a:cubicBezTo>
                  <a:cubicBezTo>
                    <a:pt x="42" y="66"/>
                    <a:pt x="42" y="66"/>
                    <a:pt x="42" y="66"/>
                  </a:cubicBezTo>
                  <a:lnTo>
                    <a:pt x="42" y="42"/>
                  </a:lnTo>
                  <a:close/>
                  <a:moveTo>
                    <a:pt x="42" y="72"/>
                  </a:moveTo>
                  <a:cubicBezTo>
                    <a:pt x="66" y="72"/>
                    <a:pt x="66" y="72"/>
                    <a:pt x="66" y="72"/>
                  </a:cubicBezTo>
                  <a:cubicBezTo>
                    <a:pt x="66" y="96"/>
                    <a:pt x="66" y="96"/>
                    <a:pt x="66" y="96"/>
                  </a:cubicBezTo>
                  <a:cubicBezTo>
                    <a:pt x="42" y="96"/>
                    <a:pt x="42" y="96"/>
                    <a:pt x="42" y="96"/>
                  </a:cubicBezTo>
                  <a:lnTo>
                    <a:pt x="42" y="72"/>
                  </a:lnTo>
                  <a:close/>
                  <a:moveTo>
                    <a:pt x="12" y="12"/>
                  </a:moveTo>
                  <a:cubicBezTo>
                    <a:pt x="36" y="12"/>
                    <a:pt x="36" y="12"/>
                    <a:pt x="36" y="12"/>
                  </a:cubicBezTo>
                  <a:cubicBezTo>
                    <a:pt x="36" y="36"/>
                    <a:pt x="36" y="36"/>
                    <a:pt x="36" y="36"/>
                  </a:cubicBezTo>
                  <a:cubicBezTo>
                    <a:pt x="12" y="36"/>
                    <a:pt x="12" y="36"/>
                    <a:pt x="12" y="36"/>
                  </a:cubicBezTo>
                  <a:lnTo>
                    <a:pt x="12" y="12"/>
                  </a:lnTo>
                  <a:close/>
                  <a:moveTo>
                    <a:pt x="12" y="42"/>
                  </a:moveTo>
                  <a:cubicBezTo>
                    <a:pt x="36" y="42"/>
                    <a:pt x="36" y="42"/>
                    <a:pt x="36" y="42"/>
                  </a:cubicBezTo>
                  <a:cubicBezTo>
                    <a:pt x="36" y="66"/>
                    <a:pt x="36" y="66"/>
                    <a:pt x="36" y="66"/>
                  </a:cubicBezTo>
                  <a:cubicBezTo>
                    <a:pt x="12" y="66"/>
                    <a:pt x="12" y="66"/>
                    <a:pt x="12" y="66"/>
                  </a:cubicBezTo>
                  <a:lnTo>
                    <a:pt x="12" y="42"/>
                  </a:lnTo>
                  <a:close/>
                  <a:moveTo>
                    <a:pt x="12" y="72"/>
                  </a:moveTo>
                  <a:cubicBezTo>
                    <a:pt x="36" y="72"/>
                    <a:pt x="36" y="72"/>
                    <a:pt x="36" y="72"/>
                  </a:cubicBezTo>
                  <a:cubicBezTo>
                    <a:pt x="36" y="96"/>
                    <a:pt x="36" y="96"/>
                    <a:pt x="36" y="96"/>
                  </a:cubicBezTo>
                  <a:cubicBezTo>
                    <a:pt x="12" y="96"/>
                    <a:pt x="12" y="96"/>
                    <a:pt x="12" y="96"/>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7100528" y="2923653"/>
            <a:ext cx="420525" cy="401411"/>
            <a:chOff x="6340475" y="2444751"/>
            <a:chExt cx="244475" cy="233363"/>
          </a:xfrm>
          <a:solidFill>
            <a:srgbClr val="F9F9F9"/>
          </a:solidFill>
        </p:grpSpPr>
        <p:sp>
          <p:nvSpPr>
            <p:cNvPr id="21" name="Freeform 857"/>
            <p:cNvSpPr>
              <a:spLocks/>
            </p:cNvSpPr>
            <p:nvPr/>
          </p:nvSpPr>
          <p:spPr bwMode="auto">
            <a:xfrm>
              <a:off x="6340475" y="2457451"/>
              <a:ext cx="220662" cy="220663"/>
            </a:xfrm>
            <a:custGeom>
              <a:avLst/>
              <a:gdLst>
                <a:gd name="T0" fmla="*/ 47 w 94"/>
                <a:gd name="T1" fmla="*/ 0 h 94"/>
                <a:gd name="T2" fmla="*/ 0 w 94"/>
                <a:gd name="T3" fmla="*/ 47 h 94"/>
                <a:gd name="T4" fmla="*/ 47 w 94"/>
                <a:gd name="T5" fmla="*/ 94 h 94"/>
                <a:gd name="T6" fmla="*/ 94 w 94"/>
                <a:gd name="T7" fmla="*/ 47 h 94"/>
                <a:gd name="T8" fmla="*/ 47 w 94"/>
                <a:gd name="T9" fmla="*/ 47 h 94"/>
                <a:gd name="T10" fmla="*/ 47 w 94"/>
                <a:gd name="T11" fmla="*/ 0 h 94"/>
              </a:gdLst>
              <a:ahLst/>
              <a:cxnLst>
                <a:cxn ang="0">
                  <a:pos x="T0" y="T1"/>
                </a:cxn>
                <a:cxn ang="0">
                  <a:pos x="T2" y="T3"/>
                </a:cxn>
                <a:cxn ang="0">
                  <a:pos x="T4" y="T5"/>
                </a:cxn>
                <a:cxn ang="0">
                  <a:pos x="T6" y="T7"/>
                </a:cxn>
                <a:cxn ang="0">
                  <a:pos x="T8" y="T9"/>
                </a:cxn>
                <a:cxn ang="0">
                  <a:pos x="T10" y="T11"/>
                </a:cxn>
              </a:cxnLst>
              <a:rect l="0" t="0" r="r" b="b"/>
              <a:pathLst>
                <a:path w="94" h="94">
                  <a:moveTo>
                    <a:pt x="47" y="0"/>
                  </a:moveTo>
                  <a:cubicBezTo>
                    <a:pt x="21" y="0"/>
                    <a:pt x="0" y="21"/>
                    <a:pt x="0" y="47"/>
                  </a:cubicBezTo>
                  <a:cubicBezTo>
                    <a:pt x="0" y="73"/>
                    <a:pt x="21" y="94"/>
                    <a:pt x="47" y="94"/>
                  </a:cubicBezTo>
                  <a:cubicBezTo>
                    <a:pt x="73" y="94"/>
                    <a:pt x="94" y="73"/>
                    <a:pt x="94" y="47"/>
                  </a:cubicBezTo>
                  <a:cubicBezTo>
                    <a:pt x="47" y="47"/>
                    <a:pt x="47" y="47"/>
                    <a:pt x="47" y="47"/>
                  </a:cubicBez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858"/>
            <p:cNvSpPr>
              <a:spLocks/>
            </p:cNvSpPr>
            <p:nvPr/>
          </p:nvSpPr>
          <p:spPr bwMode="auto">
            <a:xfrm>
              <a:off x="6462712" y="2444751"/>
              <a:ext cx="74612" cy="107950"/>
            </a:xfrm>
            <a:custGeom>
              <a:avLst/>
              <a:gdLst>
                <a:gd name="T0" fmla="*/ 0 w 32"/>
                <a:gd name="T1" fmla="*/ 0 h 46"/>
                <a:gd name="T2" fmla="*/ 0 w 32"/>
                <a:gd name="T3" fmla="*/ 46 h 46"/>
                <a:gd name="T4" fmla="*/ 32 w 32"/>
                <a:gd name="T5" fmla="*/ 12 h 46"/>
                <a:gd name="T6" fmla="*/ 0 w 32"/>
                <a:gd name="T7" fmla="*/ 0 h 46"/>
              </a:gdLst>
              <a:ahLst/>
              <a:cxnLst>
                <a:cxn ang="0">
                  <a:pos x="T0" y="T1"/>
                </a:cxn>
                <a:cxn ang="0">
                  <a:pos x="T2" y="T3"/>
                </a:cxn>
                <a:cxn ang="0">
                  <a:pos x="T4" y="T5"/>
                </a:cxn>
                <a:cxn ang="0">
                  <a:pos x="T6" y="T7"/>
                </a:cxn>
              </a:cxnLst>
              <a:rect l="0" t="0" r="r" b="b"/>
              <a:pathLst>
                <a:path w="32" h="46">
                  <a:moveTo>
                    <a:pt x="0" y="0"/>
                  </a:moveTo>
                  <a:cubicBezTo>
                    <a:pt x="0" y="46"/>
                    <a:pt x="0" y="46"/>
                    <a:pt x="0" y="46"/>
                  </a:cubicBezTo>
                  <a:cubicBezTo>
                    <a:pt x="32" y="12"/>
                    <a:pt x="32" y="12"/>
                    <a:pt x="32" y="12"/>
                  </a:cubicBezTo>
                  <a:cubicBezTo>
                    <a:pt x="24" y="4"/>
                    <a:pt x="1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859"/>
            <p:cNvSpPr>
              <a:spLocks/>
            </p:cNvSpPr>
            <p:nvPr/>
          </p:nvSpPr>
          <p:spPr bwMode="auto">
            <a:xfrm>
              <a:off x="6473825" y="2481263"/>
              <a:ext cx="111125" cy="79375"/>
            </a:xfrm>
            <a:custGeom>
              <a:avLst/>
              <a:gdLst>
                <a:gd name="T0" fmla="*/ 47 w 47"/>
                <a:gd name="T1" fmla="*/ 34 h 34"/>
                <a:gd name="T2" fmla="*/ 32 w 47"/>
                <a:gd name="T3" fmla="*/ 0 h 34"/>
                <a:gd name="T4" fmla="*/ 0 w 47"/>
                <a:gd name="T5" fmla="*/ 34 h 34"/>
                <a:gd name="T6" fmla="*/ 0 w 47"/>
                <a:gd name="T7" fmla="*/ 34 h 34"/>
                <a:gd name="T8" fmla="*/ 47 w 47"/>
                <a:gd name="T9" fmla="*/ 34 h 34"/>
              </a:gdLst>
              <a:ahLst/>
              <a:cxnLst>
                <a:cxn ang="0">
                  <a:pos x="T0" y="T1"/>
                </a:cxn>
                <a:cxn ang="0">
                  <a:pos x="T2" y="T3"/>
                </a:cxn>
                <a:cxn ang="0">
                  <a:pos x="T4" y="T5"/>
                </a:cxn>
                <a:cxn ang="0">
                  <a:pos x="T6" y="T7"/>
                </a:cxn>
                <a:cxn ang="0">
                  <a:pos x="T8" y="T9"/>
                </a:cxn>
              </a:cxnLst>
              <a:rect l="0" t="0" r="r" b="b"/>
              <a:pathLst>
                <a:path w="47" h="34">
                  <a:moveTo>
                    <a:pt x="47" y="34"/>
                  </a:moveTo>
                  <a:cubicBezTo>
                    <a:pt x="47" y="20"/>
                    <a:pt x="41" y="8"/>
                    <a:pt x="32" y="0"/>
                  </a:cubicBezTo>
                  <a:cubicBezTo>
                    <a:pt x="0" y="34"/>
                    <a:pt x="0" y="34"/>
                    <a:pt x="0" y="34"/>
                  </a:cubicBezTo>
                  <a:cubicBezTo>
                    <a:pt x="0" y="34"/>
                    <a:pt x="0" y="34"/>
                    <a:pt x="0" y="34"/>
                  </a:cubicBezTo>
                  <a:lnTo>
                    <a:pt x="47"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Freeform 1750"/>
          <p:cNvSpPr>
            <a:spLocks/>
          </p:cNvSpPr>
          <p:nvPr/>
        </p:nvSpPr>
        <p:spPr bwMode="auto">
          <a:xfrm>
            <a:off x="9901838" y="2945497"/>
            <a:ext cx="271640" cy="365999"/>
          </a:xfrm>
          <a:custGeom>
            <a:avLst/>
            <a:gdLst>
              <a:gd name="T0" fmla="*/ 108 w 108"/>
              <a:gd name="T1" fmla="*/ 30 h 144"/>
              <a:gd name="T2" fmla="*/ 48 w 108"/>
              <a:gd name="T3" fmla="*/ 24 h 144"/>
              <a:gd name="T4" fmla="*/ 12 w 108"/>
              <a:gd name="T5" fmla="*/ 12 h 144"/>
              <a:gd name="T6" fmla="*/ 12 w 108"/>
              <a:gd name="T7" fmla="*/ 0 h 144"/>
              <a:gd name="T8" fmla="*/ 0 w 108"/>
              <a:gd name="T9" fmla="*/ 0 h 144"/>
              <a:gd name="T10" fmla="*/ 0 w 108"/>
              <a:gd name="T11" fmla="*/ 144 h 144"/>
              <a:gd name="T12" fmla="*/ 12 w 108"/>
              <a:gd name="T13" fmla="*/ 144 h 144"/>
              <a:gd name="T14" fmla="*/ 12 w 108"/>
              <a:gd name="T15" fmla="*/ 72 h 144"/>
              <a:gd name="T16" fmla="*/ 48 w 108"/>
              <a:gd name="T17" fmla="*/ 84 h 144"/>
              <a:gd name="T18" fmla="*/ 108 w 108"/>
              <a:gd name="T19" fmla="*/ 90 h 144"/>
              <a:gd name="T20" fmla="*/ 90 w 108"/>
              <a:gd name="T21" fmla="*/ 60 h 144"/>
              <a:gd name="T22" fmla="*/ 108 w 108"/>
              <a:gd name="T2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108" y="30"/>
                </a:moveTo>
                <a:cubicBezTo>
                  <a:pt x="108" y="30"/>
                  <a:pt x="72" y="24"/>
                  <a:pt x="48" y="24"/>
                </a:cubicBezTo>
                <a:cubicBezTo>
                  <a:pt x="24" y="24"/>
                  <a:pt x="12" y="12"/>
                  <a:pt x="12" y="12"/>
                </a:cubicBezTo>
                <a:cubicBezTo>
                  <a:pt x="12" y="0"/>
                  <a:pt x="12" y="0"/>
                  <a:pt x="12" y="0"/>
                </a:cubicBezTo>
                <a:cubicBezTo>
                  <a:pt x="0" y="0"/>
                  <a:pt x="0" y="0"/>
                  <a:pt x="0" y="0"/>
                </a:cubicBezTo>
                <a:cubicBezTo>
                  <a:pt x="0" y="144"/>
                  <a:pt x="0" y="144"/>
                  <a:pt x="0" y="144"/>
                </a:cubicBezTo>
                <a:cubicBezTo>
                  <a:pt x="12" y="144"/>
                  <a:pt x="12" y="144"/>
                  <a:pt x="12" y="144"/>
                </a:cubicBezTo>
                <a:cubicBezTo>
                  <a:pt x="12" y="72"/>
                  <a:pt x="12" y="72"/>
                  <a:pt x="12" y="72"/>
                </a:cubicBezTo>
                <a:cubicBezTo>
                  <a:pt x="12" y="72"/>
                  <a:pt x="24" y="84"/>
                  <a:pt x="48" y="84"/>
                </a:cubicBezTo>
                <a:cubicBezTo>
                  <a:pt x="72" y="84"/>
                  <a:pt x="108" y="90"/>
                  <a:pt x="108" y="90"/>
                </a:cubicBezTo>
                <a:cubicBezTo>
                  <a:pt x="90" y="60"/>
                  <a:pt x="90" y="60"/>
                  <a:pt x="90" y="60"/>
                </a:cubicBezTo>
                <a:lnTo>
                  <a:pt x="108" y="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矩形 24"/>
          <p:cNvSpPr/>
          <p:nvPr/>
        </p:nvSpPr>
        <p:spPr>
          <a:xfrm>
            <a:off x="5293570" y="350755"/>
            <a:ext cx="1604859" cy="461665"/>
          </a:xfrm>
          <a:prstGeom prst="rect">
            <a:avLst/>
          </a:prstGeom>
          <a:noFill/>
          <a:ln>
            <a:noFill/>
          </a:ln>
        </p:spPr>
        <p:txBody>
          <a:bodyPr wrap="square">
            <a:spAutoFit/>
          </a:bodyPr>
          <a:lstStyle/>
          <a:p>
            <a:pPr algn="ct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目录</a:t>
            </a:r>
            <a:r>
              <a:rPr lang="en-US" altLang="zh-CN" sz="2400" dirty="0">
                <a:solidFill>
                  <a:schemeClr val="bg1"/>
                </a:solidFill>
                <a:latin typeface="微软雅黑 Light" panose="020B0502040204020203" pitchFamily="34" charset="-122"/>
                <a:ea typeface="微软雅黑 Light" panose="020B0502040204020203" pitchFamily="34" charset="-122"/>
              </a:rPr>
              <a:t> </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26" name="矩形 25"/>
          <p:cNvSpPr/>
          <p:nvPr/>
        </p:nvSpPr>
        <p:spPr>
          <a:xfrm>
            <a:off x="1341499" y="3630441"/>
            <a:ext cx="1210588" cy="400110"/>
          </a:xfrm>
          <a:prstGeom prst="rect">
            <a:avLst/>
          </a:prstGeom>
        </p:spPr>
        <p:txBody>
          <a:bodyPr wrap="none">
            <a:spAutoFit/>
          </a:bodyPr>
          <a:lstStyle/>
          <a:p>
            <a:r>
              <a:rPr lang="zh-CN" altLang="en-US" sz="2000" dirty="0">
                <a:latin typeface="微软雅黑 Light" panose="020B0502040204020203" pitchFamily="34" charset="-122"/>
                <a:ea typeface="微软雅黑 Light" panose="020B0502040204020203" pitchFamily="34" charset="-122"/>
              </a:rPr>
              <a:t>项目介绍</a:t>
            </a:r>
          </a:p>
        </p:txBody>
      </p:sp>
      <p:sp>
        <p:nvSpPr>
          <p:cNvPr id="27" name="矩形 26"/>
          <p:cNvSpPr/>
          <p:nvPr/>
        </p:nvSpPr>
        <p:spPr>
          <a:xfrm>
            <a:off x="3949609" y="3630441"/>
            <a:ext cx="1257075" cy="400110"/>
          </a:xfrm>
          <a:prstGeom prst="rect">
            <a:avLst/>
          </a:prstGeom>
        </p:spPr>
        <p:txBody>
          <a:bodyPr wrap="none">
            <a:spAutoFit/>
          </a:bodyPr>
          <a:lstStyle/>
          <a:p>
            <a:r>
              <a:rPr lang="zh-CN" altLang="en-US" sz="1600" dirty="0"/>
              <a:t> </a:t>
            </a:r>
            <a:r>
              <a:rPr lang="zh-CN" altLang="en-US" sz="2000" dirty="0">
                <a:latin typeface="微软雅黑 Light" panose="020B0502040204020203" pitchFamily="34" charset="-122"/>
                <a:ea typeface="微软雅黑 Light" panose="020B0502040204020203" pitchFamily="34" charset="-122"/>
              </a:rPr>
              <a:t>团队成员</a:t>
            </a:r>
          </a:p>
        </p:txBody>
      </p:sp>
      <p:sp>
        <p:nvSpPr>
          <p:cNvPr id="28" name="矩形 27"/>
          <p:cNvSpPr/>
          <p:nvPr/>
        </p:nvSpPr>
        <p:spPr>
          <a:xfrm>
            <a:off x="6658000" y="3630441"/>
            <a:ext cx="1210588" cy="400110"/>
          </a:xfrm>
          <a:prstGeom prst="rect">
            <a:avLst/>
          </a:prstGeom>
        </p:spPr>
        <p:txBody>
          <a:bodyPr wrap="none">
            <a:spAutoFit/>
          </a:bodyPr>
          <a:lstStyle/>
          <a:p>
            <a:r>
              <a:rPr lang="zh-CN" altLang="en-US" sz="2000" dirty="0">
                <a:latin typeface="微软雅黑 Light" panose="020B0502040204020203" pitchFamily="34" charset="-122"/>
                <a:ea typeface="微软雅黑 Light" panose="020B0502040204020203" pitchFamily="34" charset="-122"/>
              </a:rPr>
              <a:t>阶段总结</a:t>
            </a:r>
          </a:p>
        </p:txBody>
      </p:sp>
      <p:sp>
        <p:nvSpPr>
          <p:cNvPr id="29" name="矩形 28"/>
          <p:cNvSpPr/>
          <p:nvPr/>
        </p:nvSpPr>
        <p:spPr>
          <a:xfrm>
            <a:off x="9365797" y="3630441"/>
            <a:ext cx="1210588" cy="400110"/>
          </a:xfrm>
          <a:prstGeom prst="rect">
            <a:avLst/>
          </a:prstGeom>
        </p:spPr>
        <p:txBody>
          <a:bodyPr wrap="none">
            <a:spAutoFit/>
          </a:bodyPr>
          <a:lstStyle/>
          <a:p>
            <a:r>
              <a:rPr lang="zh-CN" altLang="en-US" sz="2000" dirty="0">
                <a:latin typeface="微软雅黑 Light" panose="020B0502040204020203" pitchFamily="34" charset="-122"/>
                <a:ea typeface="微软雅黑 Light" panose="020B0502040204020203" pitchFamily="34" charset="-122"/>
              </a:rPr>
              <a:t>后期计划</a:t>
            </a:r>
          </a:p>
        </p:txBody>
      </p:sp>
      <p:cxnSp>
        <p:nvCxnSpPr>
          <p:cNvPr id="34" name="直接连接符 33"/>
          <p:cNvCxnSpPr/>
          <p:nvPr/>
        </p:nvCxnSpPr>
        <p:spPr>
          <a:xfrm>
            <a:off x="3259393" y="3012092"/>
            <a:ext cx="0" cy="1636808"/>
          </a:xfrm>
          <a:prstGeom prst="line">
            <a:avLst/>
          </a:prstGeom>
          <a:ln>
            <a:gradFill>
              <a:gsLst>
                <a:gs pos="0">
                  <a:schemeClr val="bg1">
                    <a:alpha val="0"/>
                  </a:schemeClr>
                </a:gs>
                <a:gs pos="44000">
                  <a:schemeClr val="tx1">
                    <a:lumMod val="95000"/>
                    <a:lumOff val="5000"/>
                    <a:alpha val="97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95999" y="3012092"/>
            <a:ext cx="0" cy="1636808"/>
          </a:xfrm>
          <a:prstGeom prst="line">
            <a:avLst/>
          </a:prstGeom>
          <a:ln>
            <a:gradFill>
              <a:gsLst>
                <a:gs pos="0">
                  <a:schemeClr val="bg1">
                    <a:alpha val="0"/>
                  </a:schemeClr>
                </a:gs>
                <a:gs pos="44000">
                  <a:schemeClr val="tx1">
                    <a:lumMod val="95000"/>
                    <a:lumOff val="5000"/>
                    <a:alpha val="97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721212" y="3012092"/>
            <a:ext cx="0" cy="1636808"/>
          </a:xfrm>
          <a:prstGeom prst="line">
            <a:avLst/>
          </a:prstGeom>
          <a:ln>
            <a:gradFill>
              <a:gsLst>
                <a:gs pos="0">
                  <a:schemeClr val="bg1">
                    <a:alpha val="0"/>
                  </a:schemeClr>
                </a:gs>
                <a:gs pos="44000">
                  <a:schemeClr val="tx1">
                    <a:lumMod val="95000"/>
                    <a:lumOff val="5000"/>
                    <a:alpha val="97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492" y="6605427"/>
            <a:ext cx="12192000" cy="50800"/>
          </a:xfrm>
          <a:prstGeom prst="rect">
            <a:avLst/>
          </a:prstGeom>
          <a:noFill/>
          <a:ln w="130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8814026"/>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500"/>
                            </p:stCondLst>
                            <p:childTnLst>
                              <p:par>
                                <p:cTn id="13" presetID="2" presetClass="entr" presetSubtype="4" decel="82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82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4" decel="8200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decel="8200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decel="8200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820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decel="82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8200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4" grpId="0" animBg="1"/>
      <p:bldP spid="2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91440"/>
            <a:ext cx="29815404" cy="21041360"/>
          </a:xfrm>
          <a:prstGeom prst="rect">
            <a:avLst/>
          </a:prstGeom>
          <a:solidFill>
            <a:schemeClr val="tx1"/>
          </a:solidFill>
        </p:spPr>
      </p:pic>
      <p:sp>
        <p:nvSpPr>
          <p:cNvPr id="4" name="矩形 3">
            <a:extLst>
              <a:ext uri="{FF2B5EF4-FFF2-40B4-BE49-F238E27FC236}">
                <a16:creationId xmlns:a16="http://schemas.microsoft.com/office/drawing/2014/main" id="{10470030-C279-40A0-B78A-60EBFA6A0A56}"/>
              </a:ext>
            </a:extLst>
          </p:cNvPr>
          <p:cNvSpPr/>
          <p:nvPr/>
        </p:nvSpPr>
        <p:spPr>
          <a:xfrm>
            <a:off x="1691418" y="1024173"/>
            <a:ext cx="2550291" cy="934484"/>
          </a:xfrm>
          <a:prstGeom prst="rect">
            <a:avLst/>
          </a:prstGeom>
        </p:spPr>
        <p:txBody>
          <a:bodyPr wrap="square">
            <a:spAutoFit/>
          </a:bodyPr>
          <a:lstStyle/>
          <a:p>
            <a:pPr>
              <a:lnSpc>
                <a:spcPct val="150000"/>
              </a:lnSpc>
            </a:pPr>
            <a:r>
              <a:rPr lang="zh-CN" altLang="en-US"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谢谢观看</a:t>
            </a:r>
          </a:p>
        </p:txBody>
      </p:sp>
      <p:sp>
        <p:nvSpPr>
          <p:cNvPr id="5" name="矩形 4">
            <a:extLst>
              <a:ext uri="{FF2B5EF4-FFF2-40B4-BE49-F238E27FC236}">
                <a16:creationId xmlns:a16="http://schemas.microsoft.com/office/drawing/2014/main" id="{D0D028FE-A5B5-42E5-8E0E-7EEC5C9B324B}"/>
              </a:ext>
            </a:extLst>
          </p:cNvPr>
          <p:cNvSpPr/>
          <p:nvPr/>
        </p:nvSpPr>
        <p:spPr>
          <a:xfrm>
            <a:off x="5006647" y="2408282"/>
            <a:ext cx="3140121" cy="1834285"/>
          </a:xfrm>
          <a:prstGeom prst="rect">
            <a:avLst/>
          </a:prstGeom>
        </p:spPr>
        <p:txBody>
          <a:bodyPr wrap="square">
            <a:spAutoFit/>
          </a:bodyPr>
          <a:lstStyle/>
          <a:p>
            <a:pPr>
              <a:lnSpc>
                <a:spcPct val="150000"/>
              </a:lnSpc>
            </a:pPr>
            <a:r>
              <a:rPr lang="en-US" altLang="zh-CN"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See you </a:t>
            </a:r>
          </a:p>
          <a:p>
            <a:pPr>
              <a:lnSpc>
                <a:spcPct val="150000"/>
              </a:lnSpc>
            </a:pPr>
            <a:r>
              <a:rPr lang="en-US" altLang="zh-CN"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on 7.14</a:t>
            </a:r>
            <a:endParaRPr lang="zh-CN" altLang="en-US"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 name="矩形 5">
            <a:extLst>
              <a:ext uri="{FF2B5EF4-FFF2-40B4-BE49-F238E27FC236}">
                <a16:creationId xmlns:a16="http://schemas.microsoft.com/office/drawing/2014/main" id="{0E5482D0-D9FC-4C32-8653-0ECC8B4EC064}"/>
              </a:ext>
            </a:extLst>
          </p:cNvPr>
          <p:cNvSpPr/>
          <p:nvPr/>
        </p:nvSpPr>
        <p:spPr>
          <a:xfrm>
            <a:off x="8268547" y="5147801"/>
            <a:ext cx="3218883" cy="910955"/>
          </a:xfrm>
          <a:prstGeom prst="rect">
            <a:avLst/>
          </a:prstGeom>
        </p:spPr>
        <p:txBody>
          <a:bodyPr wrap="square">
            <a:spAutoFit/>
          </a:bodyPr>
          <a:lstStyle/>
          <a:p>
            <a:pPr>
              <a:lnSpc>
                <a:spcPct val="150000"/>
              </a:lnSpc>
            </a:pPr>
            <a:r>
              <a:rPr lang="en-US" altLang="zh-CN" sz="28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By</a:t>
            </a:r>
            <a:r>
              <a:rPr lang="en-US" altLang="zh-CN"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a:t>
            </a:r>
            <a:r>
              <a:rPr lang="en-US" altLang="zh-CN" sz="16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996</a:t>
            </a:r>
            <a:r>
              <a:rPr lang="zh-CN" altLang="en-US" sz="16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也付不起首付小队</a:t>
            </a:r>
            <a:endParaRPr lang="zh-CN" altLang="en-US"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1973929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0"/>
            <a:ext cx="12192000" cy="6908800"/>
            <a:chOff x="0" y="0"/>
            <a:chExt cx="12192000" cy="690880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b="9333"/>
            <a:stretch/>
          </p:blipFill>
          <p:spPr>
            <a:xfrm>
              <a:off x="0" y="0"/>
              <a:ext cx="12192000" cy="6908800"/>
            </a:xfrm>
            <a:prstGeom prst="rect">
              <a:avLst/>
            </a:prstGeom>
          </p:spPr>
        </p:pic>
        <p:sp>
          <p:nvSpPr>
            <p:cNvPr id="7" name="矩形 6"/>
            <p:cNvSpPr/>
            <p:nvPr/>
          </p:nvSpPr>
          <p:spPr>
            <a:xfrm>
              <a:off x="0" y="0"/>
              <a:ext cx="12192000" cy="6908800"/>
            </a:xfrm>
            <a:prstGeom prst="rect">
              <a:avLst/>
            </a:prstGeom>
            <a:solidFill>
              <a:schemeClr val="tx1">
                <a:lumMod val="85000"/>
                <a:lumOff val="1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椭圆 8"/>
          <p:cNvSpPr/>
          <p:nvPr/>
        </p:nvSpPr>
        <p:spPr>
          <a:xfrm>
            <a:off x="3568125" y="5518937"/>
            <a:ext cx="246743" cy="246743"/>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8055146" y="3526032"/>
            <a:ext cx="336734" cy="290286"/>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2108035" y="5750932"/>
            <a:ext cx="1445342" cy="1445342"/>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8391880" y="-274088"/>
            <a:ext cx="3800120" cy="3800120"/>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552F9B79-C174-4CD7-A6F6-AA837F7F03B2}"/>
              </a:ext>
            </a:extLst>
          </p:cNvPr>
          <p:cNvGrpSpPr/>
          <p:nvPr/>
        </p:nvGrpSpPr>
        <p:grpSpPr>
          <a:xfrm>
            <a:off x="4564743" y="1207061"/>
            <a:ext cx="3062514" cy="4297128"/>
            <a:chOff x="4564743" y="1207061"/>
            <a:chExt cx="3062514" cy="4297128"/>
          </a:xfrm>
        </p:grpSpPr>
        <p:sp>
          <p:nvSpPr>
            <p:cNvPr id="2" name="矩形 1"/>
            <p:cNvSpPr/>
            <p:nvPr/>
          </p:nvSpPr>
          <p:spPr>
            <a:xfrm>
              <a:off x="4564743" y="1280787"/>
              <a:ext cx="3062514" cy="42234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349974" y="4202823"/>
              <a:ext cx="1415772" cy="461665"/>
            </a:xfrm>
            <a:prstGeom prst="rect">
              <a:avLst/>
            </a:prstGeom>
          </p:spPr>
          <p:txBody>
            <a:bodyPr wrap="square">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项目介绍</a:t>
              </a:r>
            </a:p>
          </p:txBody>
        </p:sp>
        <p:sp>
          <p:nvSpPr>
            <p:cNvPr id="14" name="矩形 13"/>
            <p:cNvSpPr/>
            <p:nvPr/>
          </p:nvSpPr>
          <p:spPr>
            <a:xfrm>
              <a:off x="4638561" y="1207061"/>
              <a:ext cx="57900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1</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504B9DF-1C74-456A-86C9-3E4C3384C28B}"/>
                </a:ext>
              </a:extLst>
            </p:cNvPr>
            <p:cNvPicPr>
              <a:picLocks noChangeAspect="1"/>
            </p:cNvPicPr>
            <p:nvPr/>
          </p:nvPicPr>
          <p:blipFill>
            <a:blip r:embed="rId5"/>
            <a:stretch>
              <a:fillRect/>
            </a:stretch>
          </p:blipFill>
          <p:spPr>
            <a:xfrm>
              <a:off x="5415703" y="2250227"/>
              <a:ext cx="1350043" cy="1133474"/>
            </a:xfrm>
            <a:prstGeom prst="rect">
              <a:avLst/>
            </a:prstGeom>
          </p:spPr>
        </p:pic>
      </p:grpSp>
    </p:spTree>
    <p:extLst>
      <p:ext uri="{BB962C8B-B14F-4D97-AF65-F5344CB8AC3E}">
        <p14:creationId xmlns:p14="http://schemas.microsoft.com/office/powerpoint/2010/main" val="3475522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63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项目介绍</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1994713"/>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本项目是基于经典的经典的极其学习项目：</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Kaggle.</a:t>
            </a: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在此基础上，通过爬取政府土地管理机，各个房屋中介公司以及房地产公司数据，以及城市建设局网站数据，实现对指定城市的房价进行排列和分析，并结合一定的规律进行预测。</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400110"/>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Freeform 5"/>
          <p:cNvSpPr>
            <a:spLocks noEditPoints="1"/>
          </p:cNvSpPr>
          <p:nvPr/>
        </p:nvSpPr>
        <p:spPr bwMode="auto">
          <a:xfrm>
            <a:off x="3989785" y="2238919"/>
            <a:ext cx="523237" cy="523236"/>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矩形 18"/>
          <p:cNvSpPr/>
          <p:nvPr/>
        </p:nvSpPr>
        <p:spPr>
          <a:xfrm>
            <a:off x="7162800" y="4369875"/>
            <a:ext cx="4343400" cy="378886"/>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技术类别：</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Web;  </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网络爬虫； 数据分析</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1742435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62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1"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10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ldTgt/>
                                        </p:tgtEl>
                                        <p:attrNameLst>
                                          <p:attrName>style.visibility</p:attrName>
                                        </p:attrNameLst>
                                      </p:cBhvr>
                                      <p:to>
                                        <p:strVal val="visible"/>
                                      </p:to>
                                    </p:set>
                                    <p:animEffect transition="in" filter="fade">
                                      <p:cBhvr>
                                        <p:cTn id="32" dur="500"/>
                                        <p:tgtEl>
                                          <p:sld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P spid="17"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63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房源推荐</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702052"/>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用户可以选择城市、单位面积价格区间、房屋用途，系统将为用户列出相匹配的房源信息。</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功能介绍：</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57900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1</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2324132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631"/>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24800" y="1850908"/>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房价信息</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45564" y="2416457"/>
            <a:ext cx="4343400" cy="2641044"/>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用户通过选择省份、城市，可以获取该城市各区县的城市房价柱状图，直观比较各区县的房价差别。</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选择某个区县后，可以显示该地区的房价历史走向和价格波动情况。（最多给用户提供三年内的房价信息）</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用户可以选择价格区间，系统可以列出不同城市、房价在该区间内的房产品牌。</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功能介绍：</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5533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2</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144015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63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房价分析</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2964209"/>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用户可以在该模块查看全国城市房价排行。</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系统还将为用户提供各个城市当月房价与上月比较的跌涨幅度。用户可以通过对表格的操作对数据进行排序，直观显示排名情况。</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用户通过选择城市、不同的预测模型对该城市的房价的未来走向进行预测分析。</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功能介绍：</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5533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3</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4688670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63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社区</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1994713"/>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社区的功能类似于论坛功能。</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用户登录后可在社区内发布帖子，其他用户可对帖子进行评论、点赞。</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用户可以通过搜索框搜索感兴趣的帖子。</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功能介绍：</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5533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3</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7887932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63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管理员功能</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3287375"/>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管理员功能中需实现管理员对数据库中数据进行增删改查的功能。</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管理员有权限关闭和打开用户可使用的功能模块。</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管理员有权管理用户信息，可更改部分用户信息，有权注销不合法的用户。</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管理员能够实现社区管理功能：屏蔽敏感内容、删除帖子、评论。</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功能介绍：</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72969"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4</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7629387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1102</Words>
  <Application>Microsoft Office PowerPoint</Application>
  <PresentationFormat>宽屏</PresentationFormat>
  <Paragraphs>175</Paragraphs>
  <Slides>20</Slides>
  <Notes>19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等线</vt:lpstr>
      <vt:lpstr>等线 Light</vt:lpstr>
      <vt:lpstr>Arial</vt:lpstr>
      <vt:lpstr>微软雅黑</vt:lpstr>
      <vt:lpstr>微软雅黑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980906735@qq.com</dc:creator>
  <cp:lastModifiedBy>980906735@qq.com</cp:lastModifiedBy>
  <cp:revision>1</cp:revision>
  <dcterms:created xsi:type="dcterms:W3CDTF">2019-06-30T17:01:13Z</dcterms:created>
  <dcterms:modified xsi:type="dcterms:W3CDTF">2019-06-30T17:03:19Z</dcterms:modified>
</cp:coreProperties>
</file>